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7" r:id="rId7"/>
    <p:sldId id="270" r:id="rId8"/>
    <p:sldId id="261" r:id="rId9"/>
    <p:sldId id="269" r:id="rId10"/>
    <p:sldId id="268" r:id="rId11"/>
    <p:sldId id="263"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6" r:id="rId27"/>
    <p:sldId id="285" r:id="rId28"/>
    <p:sldId id="287" r:id="rId29"/>
    <p:sldId id="288" r:id="rId30"/>
    <p:sldId id="289" r:id="rId31"/>
    <p:sldId id="290" r:id="rId32"/>
    <p:sldId id="291" r:id="rId33"/>
    <p:sldId id="292" r:id="rId34"/>
    <p:sldId id="293" r:id="rId35"/>
    <p:sldId id="297" r:id="rId36"/>
    <p:sldId id="295" r:id="rId37"/>
    <p:sldId id="296"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AEFF7"/>
          </a:solidFill>
        </a:fill>
      </a:tcStyle>
    </a:wholeTbl>
    <a:band1H>
      <a:tcStyle>
        <a:tcBdr/>
        <a:fill>
          <a:solidFill>
            <a:srgbClr val="D2DEEF"/>
          </a:solidFill>
        </a:fill>
      </a:tcStyle>
    </a:band1H>
    <a:band2H>
      <a:tcStyle>
        <a:tcBdr/>
      </a:tcStyle>
    </a:band2H>
    <a:band1V>
      <a:tcStyle>
        <a:tcBdr/>
        <a:fill>
          <a:solidFill>
            <a:srgbClr val="D2DEEF"/>
          </a:solidFill>
        </a:fill>
      </a:tcStyle>
    </a:band1V>
    <a:band2V>
      <a:tcStyle>
        <a:tcBdr/>
      </a:tcStyle>
    </a:band2V>
    <a:lastCol>
      <a:tcTxStyle b="on">
        <a:font>
          <a:latin typeface="+mn-lt"/>
          <a:ea typeface="+mn-ea"/>
          <a:cs typeface="+mn-cs"/>
        </a:font>
        <a:srgbClr val="FFFFFF"/>
      </a:tcTxStyle>
      <a:tcStyle>
        <a:tcBdr/>
        <a:fill>
          <a:solidFill>
            <a:srgbClr val="5B9BD5"/>
          </a:solidFill>
        </a:fill>
      </a:tcStyle>
    </a:lastCol>
    <a:firstCol>
      <a:tcTxStyle b="on">
        <a:font>
          <a:latin typeface="+mn-lt"/>
          <a:ea typeface="+mn-ea"/>
          <a:cs typeface="+mn-cs"/>
        </a:font>
        <a:srgbClr val="FFFFFF"/>
      </a:tcTxStyle>
      <a:tcStyle>
        <a:tcBdr/>
        <a:fill>
          <a:solidFill>
            <a:srgbClr val="5B9BD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5B9BD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5B9BD5"/>
          </a:solidFill>
        </a:fill>
      </a:tcStyle>
    </a:firstRow>
  </a:tblStyle>
  <a:tblStyle styleId="{69CF1AB2-1976-4502-BF36-3FF5EA218861}" styleName="">
    <a:wholeTbl>
      <a:tcTxStyle>
        <a:font>
          <a:latin typeface="+mn-lt"/>
          <a:ea typeface="+mn-ea"/>
          <a:cs typeface="+mn-cs"/>
        </a:font>
        <a:srgbClr val="000000"/>
      </a:tcTxStyle>
      <a:tcStyle>
        <a:tcBdr>
          <a:left>
            <a:ln w="12701" cap="flat" cmpd="sng" algn="ctr">
              <a:solidFill>
                <a:srgbClr val="5B9BD5"/>
              </a:solidFill>
              <a:prstDash val="solid"/>
              <a:round/>
              <a:headEnd type="none" w="med" len="med"/>
              <a:tailEnd type="none" w="med" len="med"/>
            </a:ln>
          </a:left>
          <a:right>
            <a:ln w="12701" cap="flat" cmpd="sng" algn="ctr">
              <a:solidFill>
                <a:srgbClr val="5B9BD5"/>
              </a:solidFill>
              <a:prstDash val="solid"/>
              <a:round/>
              <a:headEnd type="none" w="med" len="med"/>
              <a:tailEnd type="none" w="med" len="med"/>
            </a:ln>
          </a:right>
          <a:top>
            <a:ln w="12701" cap="flat" cmpd="sng" algn="ctr">
              <a:solidFill>
                <a:srgbClr val="5B9BD5"/>
              </a:solidFill>
              <a:prstDash val="solid"/>
              <a:round/>
              <a:headEnd type="none" w="med" len="med"/>
              <a:tailEnd type="none" w="med" len="med"/>
            </a:ln>
          </a:top>
          <a:bottom>
            <a:ln w="12701" cap="flat" cmpd="sng" algn="ctr">
              <a:solidFill>
                <a:srgbClr val="5B9BD5"/>
              </a:solidFill>
              <a:prstDash val="solid"/>
              <a:round/>
              <a:headEnd type="none" w="med" len="med"/>
              <a:tailEnd type="none" w="med" len="med"/>
            </a:ln>
          </a:bottom>
        </a:tcBdr>
        <a:fill>
          <a:solidFill>
            <a:srgbClr val="EAEFF7"/>
          </a:solidFill>
        </a:fill>
      </a:tcStyle>
    </a:wholeTbl>
    <a:band1H>
      <a:tcStyle>
        <a:tcBdr/>
        <a:fill>
          <a:solidFill>
            <a:srgbClr val="D2DEEF"/>
          </a:solidFill>
        </a:fill>
      </a:tcStyle>
    </a:band1H>
    <a:band1V>
      <a:tcStyle>
        <a:tcBdr/>
        <a:fill>
          <a:solidFill>
            <a:srgbClr val="D2DEEF"/>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25402" cap="flat" cmpd="sng" algn="ctr">
              <a:solidFill>
                <a:srgbClr val="5B9BD5"/>
              </a:solidFill>
              <a:prstDash val="solid"/>
              <a:round/>
              <a:headEnd type="none" w="med" len="med"/>
              <a:tailEnd type="none" w="med" len="med"/>
            </a:ln>
          </a:top>
        </a:tcBdr>
        <a:fill>
          <a:solidFill>
            <a:srgbClr val="EAEFF7"/>
          </a:solidFill>
        </a:fill>
      </a:tcStyle>
    </a:lastRow>
    <a:firstRow>
      <a:tcTxStyle b="on">
        <a:font>
          <a:latin typeface=""/>
          <a:ea typeface=""/>
          <a:cs typeface=""/>
        </a:font>
      </a:tcTxStyle>
      <a:tcStyle>
        <a:tcBdr/>
        <a:fill>
          <a:solidFill>
            <a:srgbClr val="EAEFF7"/>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C620C74-0D3F-AE66-1CA5-616A5605A48C}"/>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3" name="Espace réservé de la date 2">
            <a:extLst>
              <a:ext uri="{FF2B5EF4-FFF2-40B4-BE49-F238E27FC236}">
                <a16:creationId xmlns:a16="http://schemas.microsoft.com/office/drawing/2014/main" id="{CA4F883D-EB2B-B30F-6679-5588F69F6808}"/>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7D314C82-584C-434A-86DE-544E0CEFC782}" type="datetime1">
              <a:rPr lang="fr-FR"/>
              <a:pPr lvl="0"/>
              <a:t>30/11/2024</a:t>
            </a:fld>
            <a:endParaRPr lang="fr-FR"/>
          </a:p>
        </p:txBody>
      </p:sp>
      <p:sp>
        <p:nvSpPr>
          <p:cNvPr id="4" name="Espace réservé de l'image des diapositives 3">
            <a:extLst>
              <a:ext uri="{FF2B5EF4-FFF2-40B4-BE49-F238E27FC236}">
                <a16:creationId xmlns:a16="http://schemas.microsoft.com/office/drawing/2014/main" id="{5E51783D-E432-DCE7-2E6A-C02F620EEA91}"/>
              </a:ext>
            </a:extLst>
          </p:cNvPr>
          <p:cNvSpPr>
            <a:spLocks noGrp="1" noRot="1" noChangeAspect="1"/>
          </p:cNvSpPr>
          <p:nvPr>
            <p:ph type="sldImg" idx="2"/>
          </p:nvPr>
        </p:nvSpPr>
        <p:spPr>
          <a:xfrm>
            <a:off x="685800" y="1143000"/>
            <a:ext cx="5486400" cy="3086100"/>
          </a:xfrm>
          <a:prstGeom prst="rect">
            <a:avLst/>
          </a:prstGeom>
          <a:noFill/>
          <a:ln w="12701">
            <a:solidFill>
              <a:srgbClr val="000000"/>
            </a:solidFill>
            <a:prstDash val="solid"/>
          </a:ln>
        </p:spPr>
      </p:sp>
      <p:sp>
        <p:nvSpPr>
          <p:cNvPr id="5" name="Espace réservé des notes 4">
            <a:extLst>
              <a:ext uri="{FF2B5EF4-FFF2-40B4-BE49-F238E27FC236}">
                <a16:creationId xmlns:a16="http://schemas.microsoft.com/office/drawing/2014/main" id="{2122E6F7-910D-112B-BAEB-56131F66FE61}"/>
              </a:ext>
            </a:extLst>
          </p:cNvPr>
          <p:cNvSpPr txBox="1">
            <a:spLocks noGrp="1"/>
          </p:cNvSpPr>
          <p:nvPr>
            <p:ph type="body" sz="quarter" idx="3"/>
          </p:nvPr>
        </p:nvSpPr>
        <p:spPr>
          <a:xfrm>
            <a:off x="685800" y="4400550"/>
            <a:ext cx="5486400" cy="3600450"/>
          </a:xfrm>
          <a:prstGeom prst="rect">
            <a:avLst/>
          </a:prstGeom>
          <a:noFill/>
          <a:ln>
            <a:noFill/>
          </a:ln>
        </p:spPr>
        <p:txBody>
          <a:bodyPr vert="horz" wrap="square" lIns="91440" tIns="45720" rIns="91440" bIns="45720" anchor="t" anchorCtr="0" compatLnSpc="1">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3BC22634-90A0-572E-12C8-D8AD86B65E41}"/>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7" name="Espace réservé du numéro de diapositive 6">
            <a:extLst>
              <a:ext uri="{FF2B5EF4-FFF2-40B4-BE49-F238E27FC236}">
                <a16:creationId xmlns:a16="http://schemas.microsoft.com/office/drawing/2014/main" id="{21342175-DF63-EB78-4F2F-22E1F586DFBA}"/>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DA53BBB6-5215-FB49-B666-A385D742548F}" type="slidenum">
              <a:t>‹N°›</a:t>
            </a:fld>
            <a:endParaRPr lang="fr-FR"/>
          </a:p>
        </p:txBody>
      </p:sp>
    </p:spTree>
    <p:extLst>
      <p:ext uri="{BB962C8B-B14F-4D97-AF65-F5344CB8AC3E}">
        <p14:creationId xmlns:p14="http://schemas.microsoft.com/office/powerpoint/2010/main" val="2898249905"/>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1AB89F5-45B7-195D-8760-4C7BC1E9AF4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23424FC-DBCD-9B23-2C6D-0A0C0D6E332C}"/>
              </a:ext>
            </a:extLst>
          </p:cNvPr>
          <p:cNvSpPr txBox="1">
            <a:spLocks noGrp="1"/>
          </p:cNvSpPr>
          <p:nvPr>
            <p:ph type="body" sz="quarter" idx="1"/>
          </p:nvPr>
        </p:nvSpPr>
        <p:spPr/>
        <p:txBody>
          <a:bodyPr/>
          <a:lstStyle/>
          <a:p>
            <a:pPr lvl="0"/>
            <a:r>
              <a:rPr lang="fr-FR"/>
              <a:t>Le cancer de la prostate est le cancer pour lequel le poids de l’hérédité est prépondérant et les ATCDS familiaux representent le Facteur de risque le plus puissant </a:t>
            </a:r>
          </a:p>
        </p:txBody>
      </p:sp>
      <p:sp>
        <p:nvSpPr>
          <p:cNvPr id="4" name="Espace réservé du numéro de diapositive 3">
            <a:extLst>
              <a:ext uri="{FF2B5EF4-FFF2-40B4-BE49-F238E27FC236}">
                <a16:creationId xmlns:a16="http://schemas.microsoft.com/office/drawing/2014/main" id="{FADB3689-D9F4-21B5-56EA-46AD727E640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DA3573C-4651-A44B-8492-1BAD76FD970F}" type="slidenum">
              <a:t>7</a:t>
            </a:fld>
            <a:endParaRPr lang="fr-FR" sz="1200" b="0" i="0" u="none" strike="noStrike" kern="1200" cap="none" spc="0" baseline="0">
              <a:solidFill>
                <a:srgbClr val="000000"/>
              </a:solidFill>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FB6CEB2-6979-5453-D703-AEBD8D74C44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BB92C79-30E3-672B-1A3B-104FBCE7A242}"/>
              </a:ext>
            </a:extLst>
          </p:cNvPr>
          <p:cNvSpPr txBox="1">
            <a:spLocks noGrp="1"/>
          </p:cNvSpPr>
          <p:nvPr>
            <p:ph type="body" sz="quarter" idx="1"/>
          </p:nvPr>
        </p:nvSpPr>
        <p:spPr/>
        <p:txBody>
          <a:bodyPr/>
          <a:lstStyle/>
          <a:p>
            <a:pPr lvl="0"/>
            <a:r>
              <a:rPr lang="fr-FR"/>
              <a:t>réduire ou bloquer les hormones masculines (androgènes), principalement la testostérone, qui favorisent la croissance des cellules cancéreuses de la prostate.</a:t>
            </a:r>
          </a:p>
          <a:p>
            <a:pPr lvl="0"/>
            <a:r>
              <a:rPr lang="fr-FR" b="1"/>
              <a:t>Agonistes de la GnRH</a:t>
            </a:r>
            <a:r>
              <a:rPr lang="fr-FR"/>
              <a:t> : Suppriment la production de testostérone (ex. Leuprolide).</a:t>
            </a:r>
            <a:r>
              <a:rPr lang="fr-FR" b="1"/>
              <a:t>Antagonistes de la GnRH</a:t>
            </a:r>
            <a:r>
              <a:rPr lang="fr-FR"/>
              <a:t> : Bloquent directement l’action de la GnRH (ex. Degarelix).</a:t>
            </a:r>
            <a:r>
              <a:rPr lang="fr-FR" b="1"/>
              <a:t>Anti-androgènes</a:t>
            </a:r>
            <a:r>
              <a:rPr lang="fr-FR"/>
              <a:t> : Inhibent les récepteurs aux androgènes (ex. Bicalutamide).</a:t>
            </a:r>
          </a:p>
        </p:txBody>
      </p:sp>
      <p:sp>
        <p:nvSpPr>
          <p:cNvPr id="4" name="Espace réservé du numéro de diapositive 3">
            <a:extLst>
              <a:ext uri="{FF2B5EF4-FFF2-40B4-BE49-F238E27FC236}">
                <a16:creationId xmlns:a16="http://schemas.microsoft.com/office/drawing/2014/main" id="{3099F5E1-785C-34A1-705E-BE2209A3084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CCA9BCC-B18A-F34C-9D9D-923F211E2528}" type="slidenum">
              <a:t>36</a:t>
            </a:fld>
            <a:endParaRPr lang="fr-FR" sz="1200" b="0" i="0" u="none" strike="noStrike" kern="1200" cap="none" spc="0" baseline="0">
              <a:solidFill>
                <a:srgbClr val="000000"/>
              </a:solidFill>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7D3E9CB-374E-016C-B0E2-2D882381C53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D7F8899-A804-D8FB-BB8B-AED35FA5D393}"/>
              </a:ext>
            </a:extLst>
          </p:cNvPr>
          <p:cNvSpPr txBox="1">
            <a:spLocks noGrp="1"/>
          </p:cNvSpPr>
          <p:nvPr>
            <p:ph type="body" sz="quarter" idx="1"/>
          </p:nvPr>
        </p:nvSpPr>
        <p:spPr/>
        <p:txBody>
          <a:bodyPr/>
          <a:lstStyle/>
          <a:p>
            <a:pPr lvl="0"/>
            <a:r>
              <a:rPr lang="fr-FR"/>
              <a:t>réduire ou bloquer les hormones masculines (androgènes), principalement la testostérone, qui favorisent la croissance des cellules cancéreuses de la prostate.</a:t>
            </a:r>
          </a:p>
          <a:p>
            <a:pPr lvl="0"/>
            <a:r>
              <a:rPr lang="fr-FR" b="1"/>
              <a:t>Agonistes de la GnRH</a:t>
            </a:r>
            <a:r>
              <a:rPr lang="fr-FR"/>
              <a:t> : Suppriment la production de testostérone (ex. Leuprolide).</a:t>
            </a:r>
            <a:r>
              <a:rPr lang="fr-FR" b="1"/>
              <a:t>Antagonistes de la GnRH</a:t>
            </a:r>
            <a:r>
              <a:rPr lang="fr-FR"/>
              <a:t> : Bloquent directement l’action de la GnRH (ex. Degarelix).</a:t>
            </a:r>
            <a:r>
              <a:rPr lang="fr-FR" b="1"/>
              <a:t>Anti-androgènes</a:t>
            </a:r>
            <a:r>
              <a:rPr lang="fr-FR"/>
              <a:t> : Inhibent les récepteurs aux androgènes (ex. Bicalutamide).</a:t>
            </a:r>
          </a:p>
        </p:txBody>
      </p:sp>
      <p:sp>
        <p:nvSpPr>
          <p:cNvPr id="4" name="Espace réservé du numéro de diapositive 3">
            <a:extLst>
              <a:ext uri="{FF2B5EF4-FFF2-40B4-BE49-F238E27FC236}">
                <a16:creationId xmlns:a16="http://schemas.microsoft.com/office/drawing/2014/main" id="{6C3435E5-9B5A-3519-2622-7771F5B12DE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64D8EB5-B0DF-9142-9DEE-4B443A25C613}" type="slidenum">
              <a:t>37</a:t>
            </a:fld>
            <a:endParaRPr lang="fr-FR"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70A7EF1-1787-12A9-C125-8327E60BD6A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F16CDB7-6AE1-40AC-ACB6-7EBC870CD571}"/>
              </a:ext>
            </a:extLst>
          </p:cNvPr>
          <p:cNvSpPr txBox="1">
            <a:spLocks noGrp="1"/>
          </p:cNvSpPr>
          <p:nvPr>
            <p:ph type="body" sz="quarter" idx="1"/>
          </p:nvPr>
        </p:nvSpPr>
        <p:spPr/>
        <p:txBody>
          <a:bodyPr/>
          <a:lstStyle/>
          <a:p>
            <a:pPr lvl="0"/>
            <a:r>
              <a:rPr lang="fr-FR"/>
              <a:t>Le dépistage organisé du CaP consisterait à rechercher la maladie de façon systématique dans une population asymptomatique. Les termes synonymes sont « dispositif de dépistage » ou « dépistage de masse ». Son évaluation se fonde sur l'analyse de l'état de santé de l'ensemble de cette population avec pour objectif la réduction de la mortalité spécifique et le maintien, ou l'amélioration de la qualité de vie de la population dépistée, éventuellement ajustée aux coûts de la démarche. Cette démarche doit démontrer son efficacité et son innocuité à l'échelle de la population concernée. </a:t>
            </a:r>
            <a:br>
              <a:rPr lang="fr-FR"/>
            </a:br>
            <a:endParaRPr lang="fr-FR"/>
          </a:p>
        </p:txBody>
      </p:sp>
      <p:sp>
        <p:nvSpPr>
          <p:cNvPr id="4" name="Espace réservé du numéro de diapositive 3">
            <a:extLst>
              <a:ext uri="{FF2B5EF4-FFF2-40B4-BE49-F238E27FC236}">
                <a16:creationId xmlns:a16="http://schemas.microsoft.com/office/drawing/2014/main" id="{6A9AF70A-6DEF-7424-FAE8-F1835FAB8AA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FC038A9-F02B-7741-9BD3-5F3067C2882C}" type="slidenum">
              <a:t>8</a:t>
            </a:fld>
            <a:endParaRPr lang="fr-FR"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23376D9-B6C6-F6A1-3E2C-2981E7B1185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860D555-D9E9-E12A-E97E-5D5ACCA6B2F6}"/>
              </a:ext>
            </a:extLst>
          </p:cNvPr>
          <p:cNvSpPr txBox="1">
            <a:spLocks noGrp="1"/>
          </p:cNvSpPr>
          <p:nvPr>
            <p:ph type="body" sz="quarter" idx="1"/>
          </p:nvPr>
        </p:nvSpPr>
        <p:spPr/>
        <p:txBody>
          <a:bodyPr/>
          <a:lstStyle/>
          <a:p>
            <a:pPr lvl="0"/>
            <a:r>
              <a:rPr lang="fr-FR"/>
              <a:t>Le dépistage organisé du CaP consisterait à rechercher la maladie de façon systématique dans une population asymptomatique. Les termes synonymes sont « dispositif de dépistage » ou « dépistage de masse ». Son évaluation se fonde sur l'analyse de l'état de santé de l'ensemble de cette population avec pour objectif la réduction de la mortalité spécifique et le maintien, ou l'amélioration de la qualité de vie de la population dépistée, éventuellement ajustée aux coûts de la démarche. Cette démarche doit démontrer son efficacité et son innocuité à l'échelle de la population concernée. </a:t>
            </a:r>
            <a:br>
              <a:rPr lang="fr-FR"/>
            </a:br>
            <a:endParaRPr lang="fr-FR"/>
          </a:p>
        </p:txBody>
      </p:sp>
      <p:sp>
        <p:nvSpPr>
          <p:cNvPr id="4" name="Espace réservé du numéro de diapositive 3">
            <a:extLst>
              <a:ext uri="{FF2B5EF4-FFF2-40B4-BE49-F238E27FC236}">
                <a16:creationId xmlns:a16="http://schemas.microsoft.com/office/drawing/2014/main" id="{A7AEE008-6E50-F582-3A38-BC8BBFC534B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56DA9BD-FEAA-124F-808B-E5F4E8AFA945}" type="slidenum">
              <a:t>9</a:t>
            </a:fld>
            <a:endParaRPr lang="fr-FR"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BC6E0EC-3718-DEAA-278B-F21F5046E95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020916F-2647-9BE6-79ED-36ED3640C47E}"/>
              </a:ext>
            </a:extLst>
          </p:cNvPr>
          <p:cNvSpPr txBox="1">
            <a:spLocks noGrp="1"/>
          </p:cNvSpPr>
          <p:nvPr>
            <p:ph type="body" sz="quarter"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42DB638F-4F9B-E4FC-C6C7-D8856BE972D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7852BDA-3DD6-6141-846D-01BAC06DD437}" type="slidenum">
              <a:t>17</a:t>
            </a:fld>
            <a:endParaRPr lang="fr-FR"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496B997-A632-D6BA-B565-A6AB843A949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C1C29B2-2FB9-9CBF-8AC1-B6A2F052D67A}"/>
              </a:ext>
            </a:extLst>
          </p:cNvPr>
          <p:cNvSpPr txBox="1">
            <a:spLocks noGrp="1"/>
          </p:cNvSpPr>
          <p:nvPr>
            <p:ph type="body" sz="quarter" idx="1"/>
          </p:nvPr>
        </p:nvSpPr>
        <p:spPr/>
        <p:txBody>
          <a:bodyPr/>
          <a:lstStyle/>
          <a:p>
            <a:pPr lvl="0"/>
            <a:r>
              <a:rPr lang="fr-FR"/>
              <a:t>réduire ou bloquer les hormones masculines (androgènes), principalement la testostérone, qui favorisent la croissance des cellules cancéreuses de la prostate.</a:t>
            </a:r>
          </a:p>
          <a:p>
            <a:pPr lvl="0"/>
            <a:r>
              <a:rPr lang="fr-FR" b="1"/>
              <a:t>Agonistes de la GnRH</a:t>
            </a:r>
            <a:r>
              <a:rPr lang="fr-FR"/>
              <a:t> : Suppriment la production de testostérone (ex. Leuprolide).</a:t>
            </a:r>
            <a:r>
              <a:rPr lang="fr-FR" b="1"/>
              <a:t>Antagonistes de la GnRH</a:t>
            </a:r>
            <a:r>
              <a:rPr lang="fr-FR"/>
              <a:t> : Bloquent directement l’action de la GnRH (ex. Degarelix).</a:t>
            </a:r>
            <a:r>
              <a:rPr lang="fr-FR" b="1"/>
              <a:t>Anti-androgènes</a:t>
            </a:r>
            <a:r>
              <a:rPr lang="fr-FR"/>
              <a:t> : Inhibent les récepteurs aux androgènes (ex. Bicalutamide).</a:t>
            </a:r>
          </a:p>
        </p:txBody>
      </p:sp>
      <p:sp>
        <p:nvSpPr>
          <p:cNvPr id="4" name="Espace réservé du numéro de diapositive 3">
            <a:extLst>
              <a:ext uri="{FF2B5EF4-FFF2-40B4-BE49-F238E27FC236}">
                <a16:creationId xmlns:a16="http://schemas.microsoft.com/office/drawing/2014/main" id="{30A8E9E1-B983-FDD5-DF28-E07DCD9600F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5DA6B22-9816-6A4E-BA3A-920C7A3AB7F5}" type="slidenum">
              <a:t>31</a:t>
            </a:fld>
            <a:endParaRPr lang="fr-FR"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7190AA4-C6E3-812F-17E1-B7D0A83B261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C422CA8-4988-0796-B6F6-7EACAB52B54A}"/>
              </a:ext>
            </a:extLst>
          </p:cNvPr>
          <p:cNvSpPr txBox="1">
            <a:spLocks noGrp="1"/>
          </p:cNvSpPr>
          <p:nvPr>
            <p:ph type="body" sz="quarter" idx="1"/>
          </p:nvPr>
        </p:nvSpPr>
        <p:spPr/>
        <p:txBody>
          <a:bodyPr/>
          <a:lstStyle/>
          <a:p>
            <a:pPr lvl="0"/>
            <a:r>
              <a:rPr lang="fr-FR"/>
              <a:t>réduire ou bloquer les hormones masculines (androgènes), principalement la testostérone, qui favorisent la croissance des cellules cancéreuses de la prostate.</a:t>
            </a:r>
          </a:p>
          <a:p>
            <a:pPr lvl="0"/>
            <a:r>
              <a:rPr lang="fr-FR" b="1"/>
              <a:t>Agonistes de la GnRH</a:t>
            </a:r>
            <a:r>
              <a:rPr lang="fr-FR"/>
              <a:t> : Suppriment la production de testostérone (ex. Leuprolide).</a:t>
            </a:r>
            <a:r>
              <a:rPr lang="fr-FR" b="1"/>
              <a:t>Antagonistes de la GnRH</a:t>
            </a:r>
            <a:r>
              <a:rPr lang="fr-FR"/>
              <a:t> : Bloquent directement l’action de la GnRH (ex. Degarelix).</a:t>
            </a:r>
            <a:r>
              <a:rPr lang="fr-FR" b="1"/>
              <a:t>Anti-androgènes</a:t>
            </a:r>
            <a:r>
              <a:rPr lang="fr-FR"/>
              <a:t> : Inhibent les récepteurs aux androgènes (ex. Bicalutamide).</a:t>
            </a:r>
          </a:p>
        </p:txBody>
      </p:sp>
      <p:sp>
        <p:nvSpPr>
          <p:cNvPr id="4" name="Espace réservé du numéro de diapositive 3">
            <a:extLst>
              <a:ext uri="{FF2B5EF4-FFF2-40B4-BE49-F238E27FC236}">
                <a16:creationId xmlns:a16="http://schemas.microsoft.com/office/drawing/2014/main" id="{13920F07-2EB9-7187-0FE8-E9D829553E1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1D6A541-33DD-5D42-BFDE-B09FEB0BB13B}" type="slidenum">
              <a:t>32</a:t>
            </a:fld>
            <a:endParaRPr lang="fr-FR" sz="1200" b="0" i="0" u="none" strike="noStrike" kern="1200" cap="none" spc="0" baseline="0">
              <a:solidFill>
                <a:srgbClr val="000000"/>
              </a:solidFill>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47CD984-5993-845B-AF0F-69DF5052FE6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7920C01-C2AB-3D2D-CDA1-EBE9A912D695}"/>
              </a:ext>
            </a:extLst>
          </p:cNvPr>
          <p:cNvSpPr txBox="1">
            <a:spLocks noGrp="1"/>
          </p:cNvSpPr>
          <p:nvPr>
            <p:ph type="body" sz="quarter" idx="1"/>
          </p:nvPr>
        </p:nvSpPr>
        <p:spPr/>
        <p:txBody>
          <a:bodyPr/>
          <a:lstStyle/>
          <a:p>
            <a:pPr lvl="0"/>
            <a:r>
              <a:rPr lang="fr-FR"/>
              <a:t>réduire ou bloquer les hormones masculines (androgènes), principalement la testostérone, qui favorisent la croissance des cellules cancéreuses de la prostate.</a:t>
            </a:r>
          </a:p>
          <a:p>
            <a:pPr lvl="0"/>
            <a:r>
              <a:rPr lang="fr-FR" b="1"/>
              <a:t>Agonistes de la GnRH</a:t>
            </a:r>
            <a:r>
              <a:rPr lang="fr-FR"/>
              <a:t> : Suppriment la production de testostérone (ex. Leuprolide).</a:t>
            </a:r>
            <a:r>
              <a:rPr lang="fr-FR" b="1"/>
              <a:t>Antagonistes de la GnRH</a:t>
            </a:r>
            <a:r>
              <a:rPr lang="fr-FR"/>
              <a:t> : Bloquent directement l’action de la GnRH (ex. Degarelix).</a:t>
            </a:r>
            <a:r>
              <a:rPr lang="fr-FR" b="1"/>
              <a:t>Anti-androgènes</a:t>
            </a:r>
            <a:r>
              <a:rPr lang="fr-FR"/>
              <a:t> : Inhibent les récepteurs aux androgènes (ex. Bicalutamide).</a:t>
            </a:r>
          </a:p>
        </p:txBody>
      </p:sp>
      <p:sp>
        <p:nvSpPr>
          <p:cNvPr id="4" name="Espace réservé du numéro de diapositive 3">
            <a:extLst>
              <a:ext uri="{FF2B5EF4-FFF2-40B4-BE49-F238E27FC236}">
                <a16:creationId xmlns:a16="http://schemas.microsoft.com/office/drawing/2014/main" id="{22B337DB-AEF2-5D41-B0FF-5AE4C7DA758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D95676E-4514-C94F-83CF-128D20CC9AF7}" type="slidenum">
              <a:t>33</a:t>
            </a:fld>
            <a:endParaRPr lang="fr-FR" sz="1200" b="0" i="0" u="none" strike="noStrike" kern="1200" cap="none" spc="0" baseline="0">
              <a:solidFill>
                <a:srgbClr val="000000"/>
              </a:solidFill>
              <a:uFillTx/>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A858B92-9EEF-6124-4F02-F20C8759217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DDB7CB2-E980-7EB0-480C-6F01DC983652}"/>
              </a:ext>
            </a:extLst>
          </p:cNvPr>
          <p:cNvSpPr txBox="1">
            <a:spLocks noGrp="1"/>
          </p:cNvSpPr>
          <p:nvPr>
            <p:ph type="body" sz="quarter" idx="1"/>
          </p:nvPr>
        </p:nvSpPr>
        <p:spPr/>
        <p:txBody>
          <a:bodyPr/>
          <a:lstStyle/>
          <a:p>
            <a:pPr lvl="0"/>
            <a:r>
              <a:rPr lang="fr-FR"/>
              <a:t>réduire ou bloquer les hormones masculines (androgènes), principalement la testostérone, qui favorisent la croissance des cellules cancéreuses de la prostate.</a:t>
            </a:r>
          </a:p>
          <a:p>
            <a:pPr lvl="0"/>
            <a:r>
              <a:rPr lang="fr-FR" b="1"/>
              <a:t>Agonistes de la GnRH</a:t>
            </a:r>
            <a:r>
              <a:rPr lang="fr-FR"/>
              <a:t> : Suppriment la production de testostérone (ex. Leuprolide).</a:t>
            </a:r>
            <a:r>
              <a:rPr lang="fr-FR" b="1"/>
              <a:t>Antagonistes de la GnRH</a:t>
            </a:r>
            <a:r>
              <a:rPr lang="fr-FR"/>
              <a:t> : Bloquent directement l’action de la GnRH (ex. Degarelix).</a:t>
            </a:r>
            <a:r>
              <a:rPr lang="fr-FR" b="1"/>
              <a:t>Anti-androgènes</a:t>
            </a:r>
            <a:r>
              <a:rPr lang="fr-FR"/>
              <a:t> : Inhibent les récepteurs aux androgènes (ex. Bicalutamide).</a:t>
            </a:r>
          </a:p>
        </p:txBody>
      </p:sp>
      <p:sp>
        <p:nvSpPr>
          <p:cNvPr id="4" name="Espace réservé du numéro de diapositive 3">
            <a:extLst>
              <a:ext uri="{FF2B5EF4-FFF2-40B4-BE49-F238E27FC236}">
                <a16:creationId xmlns:a16="http://schemas.microsoft.com/office/drawing/2014/main" id="{487B5FA3-C55D-7393-CA36-9F224926C17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488575E-9EAC-414A-95EA-98F5BE22F3D1}" type="slidenum">
              <a:t>34</a:t>
            </a:fld>
            <a:endParaRPr lang="fr-FR" sz="1200" b="0" i="0" u="none" strike="noStrike" kern="1200" cap="none" spc="0" baseline="0">
              <a:solidFill>
                <a:srgbClr val="000000"/>
              </a:solidFill>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90402D1-79C0-CC74-4524-97D4824BC51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A1551F1-3768-E8DE-B88D-4207C656E6DD}"/>
              </a:ext>
            </a:extLst>
          </p:cNvPr>
          <p:cNvSpPr txBox="1">
            <a:spLocks noGrp="1"/>
          </p:cNvSpPr>
          <p:nvPr>
            <p:ph type="body" sz="quarter"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A602360-F159-227B-B858-AE2FE4D120B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60A56D9-D051-AE4C-8FC2-89EB789A2046}" type="slidenum">
              <a:t>35</a:t>
            </a:fld>
            <a:endParaRPr lang="fr-FR"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7CEA70-7173-3F69-3E99-4CFF60BDF272}"/>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fr-FR"/>
              <a:t>Modifiez le style du titre</a:t>
            </a:r>
          </a:p>
        </p:txBody>
      </p:sp>
      <p:sp>
        <p:nvSpPr>
          <p:cNvPr id="3" name="Sous-titre 2">
            <a:extLst>
              <a:ext uri="{FF2B5EF4-FFF2-40B4-BE49-F238E27FC236}">
                <a16:creationId xmlns:a16="http://schemas.microsoft.com/office/drawing/2014/main" id="{E30CEB54-D404-708B-0B17-6E1A1FD46FF9}"/>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fr-FR"/>
              <a:t>Modifier le style des sous-titres du masque</a:t>
            </a:r>
          </a:p>
        </p:txBody>
      </p:sp>
      <p:sp>
        <p:nvSpPr>
          <p:cNvPr id="4" name="Espace réservé de la date 3">
            <a:extLst>
              <a:ext uri="{FF2B5EF4-FFF2-40B4-BE49-F238E27FC236}">
                <a16:creationId xmlns:a16="http://schemas.microsoft.com/office/drawing/2014/main" id="{7AE6DAF1-D1A8-E5D9-EE47-3EF59479D447}"/>
              </a:ext>
            </a:extLst>
          </p:cNvPr>
          <p:cNvSpPr txBox="1">
            <a:spLocks noGrp="1"/>
          </p:cNvSpPr>
          <p:nvPr>
            <p:ph type="dt" sz="half" idx="7"/>
          </p:nvPr>
        </p:nvSpPr>
        <p:spPr/>
        <p:txBody>
          <a:bodyPr/>
          <a:lstStyle>
            <a:lvl1pPr>
              <a:defRPr/>
            </a:lvl1pPr>
          </a:lstStyle>
          <a:p>
            <a:pPr lvl="0"/>
            <a:fld id="{36F339BD-8182-5147-B109-3B662A70B127}" type="datetime1">
              <a:rPr lang="en-US"/>
              <a:pPr lvl="0"/>
              <a:t>11/30/24</a:t>
            </a:fld>
            <a:endParaRPr lang="en-US"/>
          </a:p>
        </p:txBody>
      </p:sp>
      <p:sp>
        <p:nvSpPr>
          <p:cNvPr id="5" name="Espace réservé du pied de page 4">
            <a:extLst>
              <a:ext uri="{FF2B5EF4-FFF2-40B4-BE49-F238E27FC236}">
                <a16:creationId xmlns:a16="http://schemas.microsoft.com/office/drawing/2014/main" id="{90D28E1D-47D2-7B33-3B1E-67D5A533BDA0}"/>
              </a:ext>
            </a:extLst>
          </p:cNvPr>
          <p:cNvSpPr txBox="1">
            <a:spLocks noGrp="1"/>
          </p:cNvSpPr>
          <p:nvPr>
            <p:ph type="ftr" sz="quarter" idx="9"/>
          </p:nvPr>
        </p:nvSpPr>
        <p:spPr/>
        <p:txBody>
          <a:bodyPr/>
          <a:lstStyle>
            <a:lvl1pPr>
              <a:defRPr/>
            </a:lvl1pPr>
          </a:lstStyle>
          <a:p>
            <a:pPr lvl="0"/>
            <a:endParaRPr lang="en-US"/>
          </a:p>
        </p:txBody>
      </p:sp>
      <p:sp>
        <p:nvSpPr>
          <p:cNvPr id="6" name="Espace réservé du numéro de diapositive 5">
            <a:extLst>
              <a:ext uri="{FF2B5EF4-FFF2-40B4-BE49-F238E27FC236}">
                <a16:creationId xmlns:a16="http://schemas.microsoft.com/office/drawing/2014/main" id="{B193D12E-B363-4F14-ADA7-45F729CBCC3B}"/>
              </a:ext>
            </a:extLst>
          </p:cNvPr>
          <p:cNvSpPr txBox="1">
            <a:spLocks noGrp="1"/>
          </p:cNvSpPr>
          <p:nvPr>
            <p:ph type="sldNum" sz="quarter" idx="8"/>
          </p:nvPr>
        </p:nvSpPr>
        <p:spPr/>
        <p:txBody>
          <a:bodyPr/>
          <a:lstStyle>
            <a:lvl1pPr>
              <a:defRPr/>
            </a:lvl1pPr>
          </a:lstStyle>
          <a:p>
            <a:pPr lvl="0"/>
            <a:fld id="{A9EE6CDE-DBE4-1A4F-976B-67986530E4CD}" type="slidenum">
              <a:t>‹N°›</a:t>
            </a:fld>
            <a:endParaRPr lang="en-US"/>
          </a:p>
        </p:txBody>
      </p:sp>
    </p:spTree>
    <p:extLst>
      <p:ext uri="{BB962C8B-B14F-4D97-AF65-F5344CB8AC3E}">
        <p14:creationId xmlns:p14="http://schemas.microsoft.com/office/powerpoint/2010/main" val="309913340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59B19C-6647-2D99-C311-9F9206D2D095}"/>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texte vertical 2">
            <a:extLst>
              <a:ext uri="{FF2B5EF4-FFF2-40B4-BE49-F238E27FC236}">
                <a16:creationId xmlns:a16="http://schemas.microsoft.com/office/drawing/2014/main" id="{9BC064FF-6845-E0DE-6A7C-49FF8AD175D5}"/>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55F1051-6051-FECA-34C0-48B679E7E511}"/>
              </a:ext>
            </a:extLst>
          </p:cNvPr>
          <p:cNvSpPr txBox="1">
            <a:spLocks noGrp="1"/>
          </p:cNvSpPr>
          <p:nvPr>
            <p:ph type="dt" sz="half" idx="7"/>
          </p:nvPr>
        </p:nvSpPr>
        <p:spPr/>
        <p:txBody>
          <a:bodyPr/>
          <a:lstStyle>
            <a:lvl1pPr>
              <a:defRPr/>
            </a:lvl1pPr>
          </a:lstStyle>
          <a:p>
            <a:pPr lvl="0"/>
            <a:fld id="{3BDDC5E7-6D86-0E4D-92BB-4F62DBC2B937}" type="datetime1">
              <a:rPr lang="en-US"/>
              <a:pPr lvl="0"/>
              <a:t>11/30/24</a:t>
            </a:fld>
            <a:endParaRPr lang="en-US"/>
          </a:p>
        </p:txBody>
      </p:sp>
      <p:sp>
        <p:nvSpPr>
          <p:cNvPr id="5" name="Espace réservé du pied de page 4">
            <a:extLst>
              <a:ext uri="{FF2B5EF4-FFF2-40B4-BE49-F238E27FC236}">
                <a16:creationId xmlns:a16="http://schemas.microsoft.com/office/drawing/2014/main" id="{59C70C28-3AAA-0DDB-3B55-999866B4787E}"/>
              </a:ext>
            </a:extLst>
          </p:cNvPr>
          <p:cNvSpPr txBox="1">
            <a:spLocks noGrp="1"/>
          </p:cNvSpPr>
          <p:nvPr>
            <p:ph type="ftr" sz="quarter" idx="9"/>
          </p:nvPr>
        </p:nvSpPr>
        <p:spPr/>
        <p:txBody>
          <a:bodyPr/>
          <a:lstStyle>
            <a:lvl1pPr>
              <a:defRPr/>
            </a:lvl1pPr>
          </a:lstStyle>
          <a:p>
            <a:pPr lvl="0"/>
            <a:endParaRPr lang="en-US"/>
          </a:p>
        </p:txBody>
      </p:sp>
      <p:sp>
        <p:nvSpPr>
          <p:cNvPr id="6" name="Espace réservé du numéro de diapositive 5">
            <a:extLst>
              <a:ext uri="{FF2B5EF4-FFF2-40B4-BE49-F238E27FC236}">
                <a16:creationId xmlns:a16="http://schemas.microsoft.com/office/drawing/2014/main" id="{BA6A78C0-C21C-BBBA-EC7B-B61FBB293161}"/>
              </a:ext>
            </a:extLst>
          </p:cNvPr>
          <p:cNvSpPr txBox="1">
            <a:spLocks noGrp="1"/>
          </p:cNvSpPr>
          <p:nvPr>
            <p:ph type="sldNum" sz="quarter" idx="8"/>
          </p:nvPr>
        </p:nvSpPr>
        <p:spPr/>
        <p:txBody>
          <a:bodyPr/>
          <a:lstStyle>
            <a:lvl1pPr>
              <a:defRPr/>
            </a:lvl1pPr>
          </a:lstStyle>
          <a:p>
            <a:pPr lvl="0"/>
            <a:fld id="{737DF674-4DA2-FA4C-90E1-D3409578C7D4}" type="slidenum">
              <a:t>‹N°›</a:t>
            </a:fld>
            <a:endParaRPr lang="en-US"/>
          </a:p>
        </p:txBody>
      </p:sp>
    </p:spTree>
    <p:extLst>
      <p:ext uri="{BB962C8B-B14F-4D97-AF65-F5344CB8AC3E}">
        <p14:creationId xmlns:p14="http://schemas.microsoft.com/office/powerpoint/2010/main" val="2947406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90964FF-346F-A375-C2B3-84F04127C393}"/>
              </a:ext>
            </a:extLst>
          </p:cNvPr>
          <p:cNvSpPr txBox="1">
            <a:spLocks noGrp="1"/>
          </p:cNvSpPr>
          <p:nvPr>
            <p:ph type="title" orient="vert"/>
          </p:nvPr>
        </p:nvSpPr>
        <p:spPr>
          <a:xfrm>
            <a:off x="8724903" y="365129"/>
            <a:ext cx="2628900" cy="5811834"/>
          </a:xfrm>
        </p:spPr>
        <p:txBody>
          <a:bodyPr vert="eaVert"/>
          <a:lstStyle>
            <a:lvl1pPr>
              <a:defRPr/>
            </a:lvl1pPr>
          </a:lstStyle>
          <a:p>
            <a:pPr lvl="0"/>
            <a:r>
              <a:rPr lang="fr-FR"/>
              <a:t>Modifiez le style du titre</a:t>
            </a:r>
          </a:p>
        </p:txBody>
      </p:sp>
      <p:sp>
        <p:nvSpPr>
          <p:cNvPr id="3" name="Espace réservé du texte vertical 2">
            <a:extLst>
              <a:ext uri="{FF2B5EF4-FFF2-40B4-BE49-F238E27FC236}">
                <a16:creationId xmlns:a16="http://schemas.microsoft.com/office/drawing/2014/main" id="{AAB6D2E0-6D09-A1E2-2941-79120887AD1D}"/>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3C7180D-B288-0DA9-F7CE-9C5734CB1023}"/>
              </a:ext>
            </a:extLst>
          </p:cNvPr>
          <p:cNvSpPr txBox="1">
            <a:spLocks noGrp="1"/>
          </p:cNvSpPr>
          <p:nvPr>
            <p:ph type="dt" sz="half" idx="7"/>
          </p:nvPr>
        </p:nvSpPr>
        <p:spPr/>
        <p:txBody>
          <a:bodyPr/>
          <a:lstStyle>
            <a:lvl1pPr>
              <a:defRPr/>
            </a:lvl1pPr>
          </a:lstStyle>
          <a:p>
            <a:pPr lvl="0"/>
            <a:fld id="{0BAD3027-8935-2F48-A875-F4BD8AEDDF29}" type="datetime1">
              <a:rPr lang="en-US"/>
              <a:pPr lvl="0"/>
              <a:t>11/30/24</a:t>
            </a:fld>
            <a:endParaRPr lang="en-US"/>
          </a:p>
        </p:txBody>
      </p:sp>
      <p:sp>
        <p:nvSpPr>
          <p:cNvPr id="5" name="Espace réservé du pied de page 4">
            <a:extLst>
              <a:ext uri="{FF2B5EF4-FFF2-40B4-BE49-F238E27FC236}">
                <a16:creationId xmlns:a16="http://schemas.microsoft.com/office/drawing/2014/main" id="{3C1C4390-1FAE-BF8D-8D07-8A50FFB9F900}"/>
              </a:ext>
            </a:extLst>
          </p:cNvPr>
          <p:cNvSpPr txBox="1">
            <a:spLocks noGrp="1"/>
          </p:cNvSpPr>
          <p:nvPr>
            <p:ph type="ftr" sz="quarter" idx="9"/>
          </p:nvPr>
        </p:nvSpPr>
        <p:spPr/>
        <p:txBody>
          <a:bodyPr/>
          <a:lstStyle>
            <a:lvl1pPr>
              <a:defRPr/>
            </a:lvl1pPr>
          </a:lstStyle>
          <a:p>
            <a:pPr lvl="0"/>
            <a:endParaRPr lang="en-US"/>
          </a:p>
        </p:txBody>
      </p:sp>
      <p:sp>
        <p:nvSpPr>
          <p:cNvPr id="6" name="Espace réservé du numéro de diapositive 5">
            <a:extLst>
              <a:ext uri="{FF2B5EF4-FFF2-40B4-BE49-F238E27FC236}">
                <a16:creationId xmlns:a16="http://schemas.microsoft.com/office/drawing/2014/main" id="{279B2054-E868-F779-2E25-47A75378ED61}"/>
              </a:ext>
            </a:extLst>
          </p:cNvPr>
          <p:cNvSpPr txBox="1">
            <a:spLocks noGrp="1"/>
          </p:cNvSpPr>
          <p:nvPr>
            <p:ph type="sldNum" sz="quarter" idx="8"/>
          </p:nvPr>
        </p:nvSpPr>
        <p:spPr/>
        <p:txBody>
          <a:bodyPr/>
          <a:lstStyle>
            <a:lvl1pPr>
              <a:defRPr/>
            </a:lvl1pPr>
          </a:lstStyle>
          <a:p>
            <a:pPr lvl="0"/>
            <a:fld id="{F0445399-DABD-FD48-8927-77E2FD839A9A}" type="slidenum">
              <a:t>‹N°›</a:t>
            </a:fld>
            <a:endParaRPr lang="en-US"/>
          </a:p>
        </p:txBody>
      </p:sp>
    </p:spTree>
    <p:extLst>
      <p:ext uri="{BB962C8B-B14F-4D97-AF65-F5344CB8AC3E}">
        <p14:creationId xmlns:p14="http://schemas.microsoft.com/office/powerpoint/2010/main" val="3611183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E2F1AF-E3D2-D536-4C77-6200425F9A81}"/>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D1824F17-6A8C-FBB1-0682-AA076F23AABA}"/>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8FE674F-0DAC-5505-DCF2-9C926F6A03D4}"/>
              </a:ext>
            </a:extLst>
          </p:cNvPr>
          <p:cNvSpPr txBox="1">
            <a:spLocks noGrp="1"/>
          </p:cNvSpPr>
          <p:nvPr>
            <p:ph type="dt" sz="half" idx="7"/>
          </p:nvPr>
        </p:nvSpPr>
        <p:spPr/>
        <p:txBody>
          <a:bodyPr/>
          <a:lstStyle>
            <a:lvl1pPr>
              <a:defRPr/>
            </a:lvl1pPr>
          </a:lstStyle>
          <a:p>
            <a:pPr lvl="0"/>
            <a:fld id="{C69A70BD-753E-9F46-AD55-63B3F20E1CBC}" type="datetime1">
              <a:rPr lang="en-US"/>
              <a:pPr lvl="0"/>
              <a:t>11/30/24</a:t>
            </a:fld>
            <a:endParaRPr lang="en-US"/>
          </a:p>
        </p:txBody>
      </p:sp>
      <p:sp>
        <p:nvSpPr>
          <p:cNvPr id="5" name="Espace réservé du pied de page 4">
            <a:extLst>
              <a:ext uri="{FF2B5EF4-FFF2-40B4-BE49-F238E27FC236}">
                <a16:creationId xmlns:a16="http://schemas.microsoft.com/office/drawing/2014/main" id="{159E02E7-AABD-F640-6A69-27CC3589207C}"/>
              </a:ext>
            </a:extLst>
          </p:cNvPr>
          <p:cNvSpPr txBox="1">
            <a:spLocks noGrp="1"/>
          </p:cNvSpPr>
          <p:nvPr>
            <p:ph type="ftr" sz="quarter" idx="9"/>
          </p:nvPr>
        </p:nvSpPr>
        <p:spPr/>
        <p:txBody>
          <a:bodyPr/>
          <a:lstStyle>
            <a:lvl1pPr>
              <a:defRPr/>
            </a:lvl1pPr>
          </a:lstStyle>
          <a:p>
            <a:pPr lvl="0"/>
            <a:endParaRPr lang="en-US"/>
          </a:p>
        </p:txBody>
      </p:sp>
      <p:sp>
        <p:nvSpPr>
          <p:cNvPr id="6" name="Espace réservé du numéro de diapositive 5">
            <a:extLst>
              <a:ext uri="{FF2B5EF4-FFF2-40B4-BE49-F238E27FC236}">
                <a16:creationId xmlns:a16="http://schemas.microsoft.com/office/drawing/2014/main" id="{7A9FD0F4-0A59-582E-4BF8-F3A4417482B1}"/>
              </a:ext>
            </a:extLst>
          </p:cNvPr>
          <p:cNvSpPr txBox="1">
            <a:spLocks noGrp="1"/>
          </p:cNvSpPr>
          <p:nvPr>
            <p:ph type="sldNum" sz="quarter" idx="8"/>
          </p:nvPr>
        </p:nvSpPr>
        <p:spPr/>
        <p:txBody>
          <a:bodyPr/>
          <a:lstStyle>
            <a:lvl1pPr>
              <a:defRPr/>
            </a:lvl1pPr>
          </a:lstStyle>
          <a:p>
            <a:pPr lvl="0"/>
            <a:fld id="{AB38456F-DBB0-D048-B4CC-2E3E71AB9969}" type="slidenum">
              <a:t>‹N°›</a:t>
            </a:fld>
            <a:endParaRPr lang="en-US"/>
          </a:p>
        </p:txBody>
      </p:sp>
    </p:spTree>
    <p:extLst>
      <p:ext uri="{BB962C8B-B14F-4D97-AF65-F5344CB8AC3E}">
        <p14:creationId xmlns:p14="http://schemas.microsoft.com/office/powerpoint/2010/main" val="310331127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93E2CF-AC15-AC45-63FE-593870D1D9A4}"/>
              </a:ext>
            </a:extLst>
          </p:cNvPr>
          <p:cNvSpPr txBox="1">
            <a:spLocks noGrp="1"/>
          </p:cNvSpPr>
          <p:nvPr>
            <p:ph type="title"/>
          </p:nvPr>
        </p:nvSpPr>
        <p:spPr>
          <a:xfrm>
            <a:off x="831847" y="1709735"/>
            <a:ext cx="10515600" cy="2852735"/>
          </a:xfrm>
        </p:spPr>
        <p:txBody>
          <a:bodyPr anchor="b"/>
          <a:lstStyle>
            <a:lvl1pPr>
              <a:defRPr sz="6000"/>
            </a:lvl1pPr>
          </a:lstStyle>
          <a:p>
            <a:pPr lvl="0"/>
            <a:r>
              <a:rPr lang="fr-FR"/>
              <a:t>Modifiez le style du titre</a:t>
            </a:r>
          </a:p>
        </p:txBody>
      </p:sp>
      <p:sp>
        <p:nvSpPr>
          <p:cNvPr id="3" name="Espace réservé du texte 2">
            <a:extLst>
              <a:ext uri="{FF2B5EF4-FFF2-40B4-BE49-F238E27FC236}">
                <a16:creationId xmlns:a16="http://schemas.microsoft.com/office/drawing/2014/main" id="{3F78C405-C6B4-36E4-EF96-91E5B94325DB}"/>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A2A27FD6-ECED-3880-371E-F0C6D4332D57}"/>
              </a:ext>
            </a:extLst>
          </p:cNvPr>
          <p:cNvSpPr txBox="1">
            <a:spLocks noGrp="1"/>
          </p:cNvSpPr>
          <p:nvPr>
            <p:ph type="dt" sz="half" idx="7"/>
          </p:nvPr>
        </p:nvSpPr>
        <p:spPr/>
        <p:txBody>
          <a:bodyPr/>
          <a:lstStyle>
            <a:lvl1pPr>
              <a:defRPr/>
            </a:lvl1pPr>
          </a:lstStyle>
          <a:p>
            <a:pPr lvl="0"/>
            <a:fld id="{8FD987D2-E7DC-7B4B-9038-799F095D5643}" type="datetime1">
              <a:rPr lang="en-US"/>
              <a:pPr lvl="0"/>
              <a:t>11/30/24</a:t>
            </a:fld>
            <a:endParaRPr lang="en-US"/>
          </a:p>
        </p:txBody>
      </p:sp>
      <p:sp>
        <p:nvSpPr>
          <p:cNvPr id="5" name="Espace réservé du pied de page 4">
            <a:extLst>
              <a:ext uri="{FF2B5EF4-FFF2-40B4-BE49-F238E27FC236}">
                <a16:creationId xmlns:a16="http://schemas.microsoft.com/office/drawing/2014/main" id="{4A27A2BD-A57A-670C-B566-A8FE81B6E079}"/>
              </a:ext>
            </a:extLst>
          </p:cNvPr>
          <p:cNvSpPr txBox="1">
            <a:spLocks noGrp="1"/>
          </p:cNvSpPr>
          <p:nvPr>
            <p:ph type="ftr" sz="quarter" idx="9"/>
          </p:nvPr>
        </p:nvSpPr>
        <p:spPr/>
        <p:txBody>
          <a:bodyPr/>
          <a:lstStyle>
            <a:lvl1pPr>
              <a:defRPr/>
            </a:lvl1pPr>
          </a:lstStyle>
          <a:p>
            <a:pPr lvl="0"/>
            <a:endParaRPr lang="en-US"/>
          </a:p>
        </p:txBody>
      </p:sp>
      <p:sp>
        <p:nvSpPr>
          <p:cNvPr id="6" name="Espace réservé du numéro de diapositive 5">
            <a:extLst>
              <a:ext uri="{FF2B5EF4-FFF2-40B4-BE49-F238E27FC236}">
                <a16:creationId xmlns:a16="http://schemas.microsoft.com/office/drawing/2014/main" id="{4AE250A7-4D15-FDEF-C1D7-2F8C26A7205E}"/>
              </a:ext>
            </a:extLst>
          </p:cNvPr>
          <p:cNvSpPr txBox="1">
            <a:spLocks noGrp="1"/>
          </p:cNvSpPr>
          <p:nvPr>
            <p:ph type="sldNum" sz="quarter" idx="8"/>
          </p:nvPr>
        </p:nvSpPr>
        <p:spPr/>
        <p:txBody>
          <a:bodyPr/>
          <a:lstStyle>
            <a:lvl1pPr>
              <a:defRPr/>
            </a:lvl1pPr>
          </a:lstStyle>
          <a:p>
            <a:pPr lvl="0"/>
            <a:fld id="{D0111DCB-9838-1B4D-8EF7-50CF9E1FB4B9}" type="slidenum">
              <a:t>‹N°›</a:t>
            </a:fld>
            <a:endParaRPr lang="en-US"/>
          </a:p>
        </p:txBody>
      </p:sp>
    </p:spTree>
    <p:extLst>
      <p:ext uri="{BB962C8B-B14F-4D97-AF65-F5344CB8AC3E}">
        <p14:creationId xmlns:p14="http://schemas.microsoft.com/office/powerpoint/2010/main" val="768626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15AE80-BF68-A41A-C9E1-0DE3215F468A}"/>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FBF6A60C-B054-02F3-F093-B119AED1336D}"/>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ED40CBB-22D5-042C-F8CE-E168B630F355}"/>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6D30862-87CE-7211-278A-5D4BEF38DE91}"/>
              </a:ext>
            </a:extLst>
          </p:cNvPr>
          <p:cNvSpPr txBox="1">
            <a:spLocks noGrp="1"/>
          </p:cNvSpPr>
          <p:nvPr>
            <p:ph type="dt" sz="half" idx="7"/>
          </p:nvPr>
        </p:nvSpPr>
        <p:spPr/>
        <p:txBody>
          <a:bodyPr/>
          <a:lstStyle>
            <a:lvl1pPr>
              <a:defRPr/>
            </a:lvl1pPr>
          </a:lstStyle>
          <a:p>
            <a:pPr lvl="0"/>
            <a:fld id="{BFE0EBC9-BF35-134D-ADA1-17F8BE9CF97A}" type="datetime1">
              <a:rPr lang="en-US"/>
              <a:pPr lvl="0"/>
              <a:t>11/30/24</a:t>
            </a:fld>
            <a:endParaRPr lang="en-US"/>
          </a:p>
        </p:txBody>
      </p:sp>
      <p:sp>
        <p:nvSpPr>
          <p:cNvPr id="6" name="Espace réservé du pied de page 5">
            <a:extLst>
              <a:ext uri="{FF2B5EF4-FFF2-40B4-BE49-F238E27FC236}">
                <a16:creationId xmlns:a16="http://schemas.microsoft.com/office/drawing/2014/main" id="{E53C453F-3CBC-FA48-5992-6E7149101677}"/>
              </a:ext>
            </a:extLst>
          </p:cNvPr>
          <p:cNvSpPr txBox="1">
            <a:spLocks noGrp="1"/>
          </p:cNvSpPr>
          <p:nvPr>
            <p:ph type="ftr" sz="quarter" idx="9"/>
          </p:nvPr>
        </p:nvSpPr>
        <p:spPr/>
        <p:txBody>
          <a:bodyPr/>
          <a:lstStyle>
            <a:lvl1pPr>
              <a:defRPr/>
            </a:lvl1pPr>
          </a:lstStyle>
          <a:p>
            <a:pPr lvl="0"/>
            <a:endParaRPr lang="en-US"/>
          </a:p>
        </p:txBody>
      </p:sp>
      <p:sp>
        <p:nvSpPr>
          <p:cNvPr id="7" name="Espace réservé du numéro de diapositive 6">
            <a:extLst>
              <a:ext uri="{FF2B5EF4-FFF2-40B4-BE49-F238E27FC236}">
                <a16:creationId xmlns:a16="http://schemas.microsoft.com/office/drawing/2014/main" id="{8EF0B50F-7F73-0E38-D752-CB1C0C838B25}"/>
              </a:ext>
            </a:extLst>
          </p:cNvPr>
          <p:cNvSpPr txBox="1">
            <a:spLocks noGrp="1"/>
          </p:cNvSpPr>
          <p:nvPr>
            <p:ph type="sldNum" sz="quarter" idx="8"/>
          </p:nvPr>
        </p:nvSpPr>
        <p:spPr/>
        <p:txBody>
          <a:bodyPr/>
          <a:lstStyle>
            <a:lvl1pPr>
              <a:defRPr/>
            </a:lvl1pPr>
          </a:lstStyle>
          <a:p>
            <a:pPr lvl="0"/>
            <a:fld id="{4F41AF9C-172F-0149-9807-3EB5C9FAAF21}" type="slidenum">
              <a:t>‹N°›</a:t>
            </a:fld>
            <a:endParaRPr lang="en-US"/>
          </a:p>
        </p:txBody>
      </p:sp>
    </p:spTree>
    <p:extLst>
      <p:ext uri="{BB962C8B-B14F-4D97-AF65-F5344CB8AC3E}">
        <p14:creationId xmlns:p14="http://schemas.microsoft.com/office/powerpoint/2010/main" val="3754609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136299-06A4-CDE7-396B-C57A851BE5AF}"/>
              </a:ext>
            </a:extLst>
          </p:cNvPr>
          <p:cNvSpPr txBox="1">
            <a:spLocks noGrp="1"/>
          </p:cNvSpPr>
          <p:nvPr>
            <p:ph type="title"/>
          </p:nvPr>
        </p:nvSpPr>
        <p:spPr>
          <a:xfrm>
            <a:off x="839784" y="365129"/>
            <a:ext cx="10515600" cy="1325559"/>
          </a:xfrm>
        </p:spPr>
        <p:txBody>
          <a:bodyPr/>
          <a:lstStyle>
            <a:lvl1pPr>
              <a:defRPr/>
            </a:lvl1pPr>
          </a:lstStyle>
          <a:p>
            <a:pPr lvl="0"/>
            <a:r>
              <a:rPr lang="fr-FR"/>
              <a:t>Modifiez le style du titre</a:t>
            </a:r>
          </a:p>
        </p:txBody>
      </p:sp>
      <p:sp>
        <p:nvSpPr>
          <p:cNvPr id="3" name="Espace réservé du texte 2">
            <a:extLst>
              <a:ext uri="{FF2B5EF4-FFF2-40B4-BE49-F238E27FC236}">
                <a16:creationId xmlns:a16="http://schemas.microsoft.com/office/drawing/2014/main" id="{F418A16F-935A-F117-3427-BA92432121F6}"/>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698186E5-8A56-BBA7-DA1D-6102D69F1C1C}"/>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959296D-AD1C-D7F5-444E-2AAF3BCE1FEC}"/>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B6B9F436-BE3B-54AD-4D4A-C3AAC0A97095}"/>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AF4FB78-A935-E2F5-8CE1-531D234EFD99}"/>
              </a:ext>
            </a:extLst>
          </p:cNvPr>
          <p:cNvSpPr txBox="1">
            <a:spLocks noGrp="1"/>
          </p:cNvSpPr>
          <p:nvPr>
            <p:ph type="dt" sz="half" idx="7"/>
          </p:nvPr>
        </p:nvSpPr>
        <p:spPr/>
        <p:txBody>
          <a:bodyPr/>
          <a:lstStyle>
            <a:lvl1pPr>
              <a:defRPr/>
            </a:lvl1pPr>
          </a:lstStyle>
          <a:p>
            <a:pPr lvl="0"/>
            <a:fld id="{1FD19333-7530-3540-8156-20477C6ACF62}" type="datetime1">
              <a:rPr lang="en-US"/>
              <a:pPr lvl="0"/>
              <a:t>11/30/24</a:t>
            </a:fld>
            <a:endParaRPr lang="en-US"/>
          </a:p>
        </p:txBody>
      </p:sp>
      <p:sp>
        <p:nvSpPr>
          <p:cNvPr id="8" name="Espace réservé du pied de page 7">
            <a:extLst>
              <a:ext uri="{FF2B5EF4-FFF2-40B4-BE49-F238E27FC236}">
                <a16:creationId xmlns:a16="http://schemas.microsoft.com/office/drawing/2014/main" id="{025A18E3-ADB5-069A-4EBD-05083C219536}"/>
              </a:ext>
            </a:extLst>
          </p:cNvPr>
          <p:cNvSpPr txBox="1">
            <a:spLocks noGrp="1"/>
          </p:cNvSpPr>
          <p:nvPr>
            <p:ph type="ftr" sz="quarter" idx="9"/>
          </p:nvPr>
        </p:nvSpPr>
        <p:spPr/>
        <p:txBody>
          <a:bodyPr/>
          <a:lstStyle>
            <a:lvl1pPr>
              <a:defRPr/>
            </a:lvl1pPr>
          </a:lstStyle>
          <a:p>
            <a:pPr lvl="0"/>
            <a:endParaRPr lang="en-US"/>
          </a:p>
        </p:txBody>
      </p:sp>
      <p:sp>
        <p:nvSpPr>
          <p:cNvPr id="9" name="Espace réservé du numéro de diapositive 8">
            <a:extLst>
              <a:ext uri="{FF2B5EF4-FFF2-40B4-BE49-F238E27FC236}">
                <a16:creationId xmlns:a16="http://schemas.microsoft.com/office/drawing/2014/main" id="{6E8A4AAD-4A46-6137-CCE6-896292DE14BB}"/>
              </a:ext>
            </a:extLst>
          </p:cNvPr>
          <p:cNvSpPr txBox="1">
            <a:spLocks noGrp="1"/>
          </p:cNvSpPr>
          <p:nvPr>
            <p:ph type="sldNum" sz="quarter" idx="8"/>
          </p:nvPr>
        </p:nvSpPr>
        <p:spPr/>
        <p:txBody>
          <a:bodyPr/>
          <a:lstStyle>
            <a:lvl1pPr>
              <a:defRPr/>
            </a:lvl1pPr>
          </a:lstStyle>
          <a:p>
            <a:pPr lvl="0"/>
            <a:fld id="{A8D26D9D-6E1B-0F46-9576-28FCCE8B58E5}" type="slidenum">
              <a:t>‹N°›</a:t>
            </a:fld>
            <a:endParaRPr lang="en-US"/>
          </a:p>
        </p:txBody>
      </p:sp>
    </p:spTree>
    <p:extLst>
      <p:ext uri="{BB962C8B-B14F-4D97-AF65-F5344CB8AC3E}">
        <p14:creationId xmlns:p14="http://schemas.microsoft.com/office/powerpoint/2010/main" val="35697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188EFE-DD00-67BF-0234-9E0E6A1FDAF4}"/>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e la date 2">
            <a:extLst>
              <a:ext uri="{FF2B5EF4-FFF2-40B4-BE49-F238E27FC236}">
                <a16:creationId xmlns:a16="http://schemas.microsoft.com/office/drawing/2014/main" id="{E6C70F04-43EF-2ED2-02A1-9114E69245F6}"/>
              </a:ext>
            </a:extLst>
          </p:cNvPr>
          <p:cNvSpPr txBox="1">
            <a:spLocks noGrp="1"/>
          </p:cNvSpPr>
          <p:nvPr>
            <p:ph type="dt" sz="half" idx="7"/>
          </p:nvPr>
        </p:nvSpPr>
        <p:spPr/>
        <p:txBody>
          <a:bodyPr/>
          <a:lstStyle>
            <a:lvl1pPr>
              <a:defRPr/>
            </a:lvl1pPr>
          </a:lstStyle>
          <a:p>
            <a:pPr lvl="0"/>
            <a:fld id="{B2A8DF17-415A-3E4E-B2A1-D48530EF7193}" type="datetime1">
              <a:rPr lang="en-US"/>
              <a:pPr lvl="0"/>
              <a:t>11/30/24</a:t>
            </a:fld>
            <a:endParaRPr lang="en-US"/>
          </a:p>
        </p:txBody>
      </p:sp>
      <p:sp>
        <p:nvSpPr>
          <p:cNvPr id="4" name="Espace réservé du pied de page 3">
            <a:extLst>
              <a:ext uri="{FF2B5EF4-FFF2-40B4-BE49-F238E27FC236}">
                <a16:creationId xmlns:a16="http://schemas.microsoft.com/office/drawing/2014/main" id="{05D30A71-E8D7-6400-8324-74F44343A197}"/>
              </a:ext>
            </a:extLst>
          </p:cNvPr>
          <p:cNvSpPr txBox="1">
            <a:spLocks noGrp="1"/>
          </p:cNvSpPr>
          <p:nvPr>
            <p:ph type="ftr" sz="quarter" idx="9"/>
          </p:nvPr>
        </p:nvSpPr>
        <p:spPr/>
        <p:txBody>
          <a:bodyPr/>
          <a:lstStyle>
            <a:lvl1pPr>
              <a:defRPr/>
            </a:lvl1pPr>
          </a:lstStyle>
          <a:p>
            <a:pPr lvl="0"/>
            <a:endParaRPr lang="en-US"/>
          </a:p>
        </p:txBody>
      </p:sp>
      <p:sp>
        <p:nvSpPr>
          <p:cNvPr id="5" name="Espace réservé du numéro de diapositive 4">
            <a:extLst>
              <a:ext uri="{FF2B5EF4-FFF2-40B4-BE49-F238E27FC236}">
                <a16:creationId xmlns:a16="http://schemas.microsoft.com/office/drawing/2014/main" id="{6A96D3E1-D624-EB62-8516-F4D0CA4C7B4B}"/>
              </a:ext>
            </a:extLst>
          </p:cNvPr>
          <p:cNvSpPr txBox="1">
            <a:spLocks noGrp="1"/>
          </p:cNvSpPr>
          <p:nvPr>
            <p:ph type="sldNum" sz="quarter" idx="8"/>
          </p:nvPr>
        </p:nvSpPr>
        <p:spPr/>
        <p:txBody>
          <a:bodyPr/>
          <a:lstStyle>
            <a:lvl1pPr>
              <a:defRPr/>
            </a:lvl1pPr>
          </a:lstStyle>
          <a:p>
            <a:pPr lvl="0"/>
            <a:fld id="{398C865A-B94A-244E-A4E9-5BC5D9B11F4E}" type="slidenum">
              <a:t>‹N°›</a:t>
            </a:fld>
            <a:endParaRPr lang="en-US"/>
          </a:p>
        </p:txBody>
      </p:sp>
    </p:spTree>
    <p:extLst>
      <p:ext uri="{BB962C8B-B14F-4D97-AF65-F5344CB8AC3E}">
        <p14:creationId xmlns:p14="http://schemas.microsoft.com/office/powerpoint/2010/main" val="1390015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CE3CAE2-57CA-454E-1064-4F571994EED8}"/>
              </a:ext>
            </a:extLst>
          </p:cNvPr>
          <p:cNvSpPr txBox="1">
            <a:spLocks noGrp="1"/>
          </p:cNvSpPr>
          <p:nvPr>
            <p:ph type="dt" sz="half" idx="7"/>
          </p:nvPr>
        </p:nvSpPr>
        <p:spPr/>
        <p:txBody>
          <a:bodyPr/>
          <a:lstStyle>
            <a:lvl1pPr>
              <a:defRPr/>
            </a:lvl1pPr>
          </a:lstStyle>
          <a:p>
            <a:pPr lvl="0"/>
            <a:fld id="{EB97C5A7-E34D-1E48-B451-9B67A101D646}" type="datetime1">
              <a:rPr lang="en-US"/>
              <a:pPr lvl="0"/>
              <a:t>11/30/24</a:t>
            </a:fld>
            <a:endParaRPr lang="en-US"/>
          </a:p>
        </p:txBody>
      </p:sp>
      <p:sp>
        <p:nvSpPr>
          <p:cNvPr id="3" name="Espace réservé du pied de page 2">
            <a:extLst>
              <a:ext uri="{FF2B5EF4-FFF2-40B4-BE49-F238E27FC236}">
                <a16:creationId xmlns:a16="http://schemas.microsoft.com/office/drawing/2014/main" id="{EED696BE-37F7-28DD-1280-E07301CA0D56}"/>
              </a:ext>
            </a:extLst>
          </p:cNvPr>
          <p:cNvSpPr txBox="1">
            <a:spLocks noGrp="1"/>
          </p:cNvSpPr>
          <p:nvPr>
            <p:ph type="ftr" sz="quarter" idx="9"/>
          </p:nvPr>
        </p:nvSpPr>
        <p:spPr/>
        <p:txBody>
          <a:bodyPr/>
          <a:lstStyle>
            <a:lvl1pPr>
              <a:defRPr/>
            </a:lvl1pPr>
          </a:lstStyle>
          <a:p>
            <a:pPr lvl="0"/>
            <a:endParaRPr lang="en-US"/>
          </a:p>
        </p:txBody>
      </p:sp>
      <p:sp>
        <p:nvSpPr>
          <p:cNvPr id="4" name="Espace réservé du numéro de diapositive 3">
            <a:extLst>
              <a:ext uri="{FF2B5EF4-FFF2-40B4-BE49-F238E27FC236}">
                <a16:creationId xmlns:a16="http://schemas.microsoft.com/office/drawing/2014/main" id="{2CF52D0C-75E6-3D17-5235-C4E02483D816}"/>
              </a:ext>
            </a:extLst>
          </p:cNvPr>
          <p:cNvSpPr txBox="1">
            <a:spLocks noGrp="1"/>
          </p:cNvSpPr>
          <p:nvPr>
            <p:ph type="sldNum" sz="quarter" idx="8"/>
          </p:nvPr>
        </p:nvSpPr>
        <p:spPr/>
        <p:txBody>
          <a:bodyPr/>
          <a:lstStyle>
            <a:lvl1pPr>
              <a:defRPr/>
            </a:lvl1pPr>
          </a:lstStyle>
          <a:p>
            <a:pPr lvl="0"/>
            <a:fld id="{723BF452-386B-814D-969F-995C644E5424}" type="slidenum">
              <a:t>‹N°›</a:t>
            </a:fld>
            <a:endParaRPr lang="en-US"/>
          </a:p>
        </p:txBody>
      </p:sp>
    </p:spTree>
    <p:extLst>
      <p:ext uri="{BB962C8B-B14F-4D97-AF65-F5344CB8AC3E}">
        <p14:creationId xmlns:p14="http://schemas.microsoft.com/office/powerpoint/2010/main" val="2377859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46CB8F-2FEE-A2F7-CC3F-0C15F952E999}"/>
              </a:ext>
            </a:extLst>
          </p:cNvPr>
          <p:cNvSpPr txBox="1">
            <a:spLocks noGrp="1"/>
          </p:cNvSpPr>
          <p:nvPr>
            <p:ph type="title"/>
          </p:nvPr>
        </p:nvSpPr>
        <p:spPr>
          <a:xfrm>
            <a:off x="839784" y="457200"/>
            <a:ext cx="3932240" cy="1600200"/>
          </a:xfrm>
        </p:spPr>
        <p:txBody>
          <a:bodyPr anchor="b"/>
          <a:lstStyle>
            <a:lvl1pPr>
              <a:defRPr sz="3200"/>
            </a:lvl1pPr>
          </a:lstStyle>
          <a:p>
            <a:pPr lvl="0"/>
            <a:r>
              <a:rPr lang="fr-FR"/>
              <a:t>Modifiez le style du titre</a:t>
            </a:r>
          </a:p>
        </p:txBody>
      </p:sp>
      <p:sp>
        <p:nvSpPr>
          <p:cNvPr id="3" name="Espace réservé du contenu 2">
            <a:extLst>
              <a:ext uri="{FF2B5EF4-FFF2-40B4-BE49-F238E27FC236}">
                <a16:creationId xmlns:a16="http://schemas.microsoft.com/office/drawing/2014/main" id="{DDBB5C67-8C38-1F8C-D0ED-22204E6D89CE}"/>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6284C5E-D440-530E-80CA-902EA172A081}"/>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08122D7F-97A5-E369-7CCB-93B8DFF007B0}"/>
              </a:ext>
            </a:extLst>
          </p:cNvPr>
          <p:cNvSpPr txBox="1">
            <a:spLocks noGrp="1"/>
          </p:cNvSpPr>
          <p:nvPr>
            <p:ph type="dt" sz="half" idx="7"/>
          </p:nvPr>
        </p:nvSpPr>
        <p:spPr/>
        <p:txBody>
          <a:bodyPr/>
          <a:lstStyle>
            <a:lvl1pPr>
              <a:defRPr/>
            </a:lvl1pPr>
          </a:lstStyle>
          <a:p>
            <a:pPr lvl="0"/>
            <a:fld id="{DC011DC3-2806-CB44-B44A-61597022BBE3}" type="datetime1">
              <a:rPr lang="en-US"/>
              <a:pPr lvl="0"/>
              <a:t>11/30/24</a:t>
            </a:fld>
            <a:endParaRPr lang="en-US"/>
          </a:p>
        </p:txBody>
      </p:sp>
      <p:sp>
        <p:nvSpPr>
          <p:cNvPr id="6" name="Espace réservé du pied de page 5">
            <a:extLst>
              <a:ext uri="{FF2B5EF4-FFF2-40B4-BE49-F238E27FC236}">
                <a16:creationId xmlns:a16="http://schemas.microsoft.com/office/drawing/2014/main" id="{9E407CCD-48DA-22A0-EFD1-7538750DE760}"/>
              </a:ext>
            </a:extLst>
          </p:cNvPr>
          <p:cNvSpPr txBox="1">
            <a:spLocks noGrp="1"/>
          </p:cNvSpPr>
          <p:nvPr>
            <p:ph type="ftr" sz="quarter" idx="9"/>
          </p:nvPr>
        </p:nvSpPr>
        <p:spPr/>
        <p:txBody>
          <a:bodyPr/>
          <a:lstStyle>
            <a:lvl1pPr>
              <a:defRPr/>
            </a:lvl1pPr>
          </a:lstStyle>
          <a:p>
            <a:pPr lvl="0"/>
            <a:endParaRPr lang="en-US"/>
          </a:p>
        </p:txBody>
      </p:sp>
      <p:sp>
        <p:nvSpPr>
          <p:cNvPr id="7" name="Espace réservé du numéro de diapositive 6">
            <a:extLst>
              <a:ext uri="{FF2B5EF4-FFF2-40B4-BE49-F238E27FC236}">
                <a16:creationId xmlns:a16="http://schemas.microsoft.com/office/drawing/2014/main" id="{50E43488-8A1F-0AB6-0F89-AADBD4BEC1BE}"/>
              </a:ext>
            </a:extLst>
          </p:cNvPr>
          <p:cNvSpPr txBox="1">
            <a:spLocks noGrp="1"/>
          </p:cNvSpPr>
          <p:nvPr>
            <p:ph type="sldNum" sz="quarter" idx="8"/>
          </p:nvPr>
        </p:nvSpPr>
        <p:spPr/>
        <p:txBody>
          <a:bodyPr/>
          <a:lstStyle>
            <a:lvl1pPr>
              <a:defRPr/>
            </a:lvl1pPr>
          </a:lstStyle>
          <a:p>
            <a:pPr lvl="0"/>
            <a:fld id="{1166D2EE-6C1C-D04F-85A1-5CA67737779E}" type="slidenum">
              <a:t>‹N°›</a:t>
            </a:fld>
            <a:endParaRPr lang="en-US"/>
          </a:p>
        </p:txBody>
      </p:sp>
    </p:spTree>
    <p:extLst>
      <p:ext uri="{BB962C8B-B14F-4D97-AF65-F5344CB8AC3E}">
        <p14:creationId xmlns:p14="http://schemas.microsoft.com/office/powerpoint/2010/main" val="2094090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CBDA97-7AC7-9D18-54D2-1FF8818EBC70}"/>
              </a:ext>
            </a:extLst>
          </p:cNvPr>
          <p:cNvSpPr txBox="1">
            <a:spLocks noGrp="1"/>
          </p:cNvSpPr>
          <p:nvPr>
            <p:ph type="title"/>
          </p:nvPr>
        </p:nvSpPr>
        <p:spPr>
          <a:xfrm>
            <a:off x="839784" y="457200"/>
            <a:ext cx="3932240" cy="1600200"/>
          </a:xfrm>
        </p:spPr>
        <p:txBody>
          <a:bodyPr anchor="b"/>
          <a:lstStyle>
            <a:lvl1pPr>
              <a:defRPr sz="3200"/>
            </a:lvl1pPr>
          </a:lstStyle>
          <a:p>
            <a:pPr lvl="0"/>
            <a:r>
              <a:rPr lang="fr-FR"/>
              <a:t>Modifiez le style du titre</a:t>
            </a:r>
          </a:p>
        </p:txBody>
      </p:sp>
      <p:sp>
        <p:nvSpPr>
          <p:cNvPr id="3" name="Espace réservé pour une image  2">
            <a:extLst>
              <a:ext uri="{FF2B5EF4-FFF2-40B4-BE49-F238E27FC236}">
                <a16:creationId xmlns:a16="http://schemas.microsoft.com/office/drawing/2014/main" id="{C523D8C2-62B3-5D5E-2F6C-3D8A4DAF6505}"/>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fr-FR"/>
          </a:p>
        </p:txBody>
      </p:sp>
      <p:sp>
        <p:nvSpPr>
          <p:cNvPr id="4" name="Espace réservé du texte 3">
            <a:extLst>
              <a:ext uri="{FF2B5EF4-FFF2-40B4-BE49-F238E27FC236}">
                <a16:creationId xmlns:a16="http://schemas.microsoft.com/office/drawing/2014/main" id="{F8155BC4-3107-F3F9-48AD-0E001EEA6071}"/>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A2F141CF-3468-4ABC-3ACF-C3A0916246B1}"/>
              </a:ext>
            </a:extLst>
          </p:cNvPr>
          <p:cNvSpPr txBox="1">
            <a:spLocks noGrp="1"/>
          </p:cNvSpPr>
          <p:nvPr>
            <p:ph type="dt" sz="half" idx="7"/>
          </p:nvPr>
        </p:nvSpPr>
        <p:spPr/>
        <p:txBody>
          <a:bodyPr/>
          <a:lstStyle>
            <a:lvl1pPr>
              <a:defRPr/>
            </a:lvl1pPr>
          </a:lstStyle>
          <a:p>
            <a:pPr lvl="0"/>
            <a:fld id="{A7C2CBB5-FA0F-8541-93E4-091141C2D949}" type="datetime1">
              <a:rPr lang="en-US"/>
              <a:pPr lvl="0"/>
              <a:t>11/30/24</a:t>
            </a:fld>
            <a:endParaRPr lang="en-US"/>
          </a:p>
        </p:txBody>
      </p:sp>
      <p:sp>
        <p:nvSpPr>
          <p:cNvPr id="6" name="Espace réservé du pied de page 5">
            <a:extLst>
              <a:ext uri="{FF2B5EF4-FFF2-40B4-BE49-F238E27FC236}">
                <a16:creationId xmlns:a16="http://schemas.microsoft.com/office/drawing/2014/main" id="{CC3506DF-94E5-576D-C253-6B7B4096DFD5}"/>
              </a:ext>
            </a:extLst>
          </p:cNvPr>
          <p:cNvSpPr txBox="1">
            <a:spLocks noGrp="1"/>
          </p:cNvSpPr>
          <p:nvPr>
            <p:ph type="ftr" sz="quarter" idx="9"/>
          </p:nvPr>
        </p:nvSpPr>
        <p:spPr/>
        <p:txBody>
          <a:bodyPr/>
          <a:lstStyle>
            <a:lvl1pPr>
              <a:defRPr/>
            </a:lvl1pPr>
          </a:lstStyle>
          <a:p>
            <a:pPr lvl="0"/>
            <a:endParaRPr lang="en-US"/>
          </a:p>
        </p:txBody>
      </p:sp>
      <p:sp>
        <p:nvSpPr>
          <p:cNvPr id="7" name="Espace réservé du numéro de diapositive 6">
            <a:extLst>
              <a:ext uri="{FF2B5EF4-FFF2-40B4-BE49-F238E27FC236}">
                <a16:creationId xmlns:a16="http://schemas.microsoft.com/office/drawing/2014/main" id="{4058BD94-304A-9C24-6007-396A842BF983}"/>
              </a:ext>
            </a:extLst>
          </p:cNvPr>
          <p:cNvSpPr txBox="1">
            <a:spLocks noGrp="1"/>
          </p:cNvSpPr>
          <p:nvPr>
            <p:ph type="sldNum" sz="quarter" idx="8"/>
          </p:nvPr>
        </p:nvSpPr>
        <p:spPr/>
        <p:txBody>
          <a:bodyPr/>
          <a:lstStyle>
            <a:lvl1pPr>
              <a:defRPr/>
            </a:lvl1pPr>
          </a:lstStyle>
          <a:p>
            <a:pPr lvl="0"/>
            <a:fld id="{34FE6AC0-D6B7-1F4C-B518-C328B85FC2FB}" type="slidenum">
              <a:t>‹N°›</a:t>
            </a:fld>
            <a:endParaRPr lang="en-US"/>
          </a:p>
        </p:txBody>
      </p:sp>
    </p:spTree>
    <p:extLst>
      <p:ext uri="{BB962C8B-B14F-4D97-AF65-F5344CB8AC3E}">
        <p14:creationId xmlns:p14="http://schemas.microsoft.com/office/powerpoint/2010/main" val="207785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mt="50000"/>
          </a:blip>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3E59F93-5149-0A72-42E9-D659E5A57281}"/>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fr-FR"/>
              <a:t>Modifiez le style du titre</a:t>
            </a:r>
          </a:p>
        </p:txBody>
      </p:sp>
      <p:sp>
        <p:nvSpPr>
          <p:cNvPr id="3" name="Espace réservé du texte 2">
            <a:extLst>
              <a:ext uri="{FF2B5EF4-FFF2-40B4-BE49-F238E27FC236}">
                <a16:creationId xmlns:a16="http://schemas.microsoft.com/office/drawing/2014/main" id="{31C6FB45-EE85-E74C-D1E7-C09761908F3E}"/>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D11BDE7-86E3-E83F-EF67-2FCB86893E16}"/>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470EDC75-AA70-C549-A015-AF30464EAEB4}" type="datetime1">
              <a:rPr lang="en-US"/>
              <a:pPr lvl="0"/>
              <a:t>11/30/24</a:t>
            </a:fld>
            <a:endParaRPr lang="en-US"/>
          </a:p>
        </p:txBody>
      </p:sp>
      <p:sp>
        <p:nvSpPr>
          <p:cNvPr id="5" name="Espace réservé du pied de page 4">
            <a:extLst>
              <a:ext uri="{FF2B5EF4-FFF2-40B4-BE49-F238E27FC236}">
                <a16:creationId xmlns:a16="http://schemas.microsoft.com/office/drawing/2014/main" id="{07047C2B-DDA2-A0F5-7E07-251E24AE85A1}"/>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Espace réservé du numéro de diapositive 5">
            <a:extLst>
              <a:ext uri="{FF2B5EF4-FFF2-40B4-BE49-F238E27FC236}">
                <a16:creationId xmlns:a16="http://schemas.microsoft.com/office/drawing/2014/main" id="{AFF9F885-66A3-D50B-6260-4FAAC19DB079}"/>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A62A1EC9-7E23-A340-8AA9-18E270F15A8D}" type="slidenum">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fr-FR"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fr-FR"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80E3FB-F733-80EA-9B0E-EE02290F1677}"/>
              </a:ext>
            </a:extLst>
          </p:cNvPr>
          <p:cNvSpPr txBox="1">
            <a:spLocks noGrp="1"/>
          </p:cNvSpPr>
          <p:nvPr>
            <p:ph type="ctrTitle"/>
          </p:nvPr>
        </p:nvSpPr>
        <p:spPr>
          <a:xfrm>
            <a:off x="643893" y="390841"/>
            <a:ext cx="10024110" cy="3211199"/>
          </a:xfrm>
        </p:spPr>
        <p:txBody>
          <a:bodyPr anchorCtr="0"/>
          <a:lstStyle/>
          <a:p>
            <a:pPr lvl="0" algn="l"/>
            <a:r>
              <a:rPr lang="fr-FR">
                <a:solidFill>
                  <a:srgbClr val="2E75B6"/>
                </a:solidFill>
                <a:latin typeface="Britannic Bold" pitchFamily="34"/>
              </a:rPr>
              <a:t>Cancer de la prostate : Briser le tabou pour libérer la parole  </a:t>
            </a:r>
          </a:p>
        </p:txBody>
      </p:sp>
      <p:sp>
        <p:nvSpPr>
          <p:cNvPr id="3" name="Sous-titre 2">
            <a:extLst>
              <a:ext uri="{FF2B5EF4-FFF2-40B4-BE49-F238E27FC236}">
                <a16:creationId xmlns:a16="http://schemas.microsoft.com/office/drawing/2014/main" id="{51BFB93C-B64A-C05D-A8A7-E42E03E2B20D}"/>
              </a:ext>
            </a:extLst>
          </p:cNvPr>
          <p:cNvSpPr txBox="1">
            <a:spLocks noGrp="1"/>
          </p:cNvSpPr>
          <p:nvPr>
            <p:ph type="subTitle" idx="1"/>
          </p:nvPr>
        </p:nvSpPr>
        <p:spPr>
          <a:xfrm>
            <a:off x="2461263" y="4459291"/>
            <a:ext cx="9144000" cy="1655758"/>
          </a:xfrm>
        </p:spPr>
        <p:txBody>
          <a:bodyPr/>
          <a:lstStyle/>
          <a:p>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A79772D7-DF0B-C021-2B5D-CB146216055B}"/>
              </a:ext>
            </a:extLst>
          </p:cNvPr>
          <p:cNvSpPr txBox="1">
            <a:spLocks noGrp="1"/>
          </p:cNvSpPr>
          <p:nvPr>
            <p:ph idx="1"/>
          </p:nvPr>
        </p:nvSpPr>
        <p:spPr>
          <a:xfrm>
            <a:off x="838203" y="1369204"/>
            <a:ext cx="10515600" cy="4807759"/>
          </a:xfrm>
        </p:spPr>
        <p:txBody>
          <a:bodyPr/>
          <a:lstStyle/>
          <a:p>
            <a:pPr lvl="0">
              <a:lnSpc>
                <a:spcPct val="150000"/>
              </a:lnSpc>
            </a:pPr>
            <a:r>
              <a:rPr lang="fr-FR">
                <a:solidFill>
                  <a:srgbClr val="C00000"/>
                </a:solidFill>
                <a:cs typeface="Arial" pitchFamily="34"/>
              </a:rPr>
              <a:t>Zone périphérique </a:t>
            </a:r>
            <a:r>
              <a:rPr lang="fr-FR">
                <a:cs typeface="Arial" pitchFamily="34"/>
              </a:rPr>
              <a:t>dans 70%</a:t>
            </a:r>
          </a:p>
          <a:p>
            <a:pPr lvl="0">
              <a:lnSpc>
                <a:spcPct val="150000"/>
              </a:lnSpc>
            </a:pPr>
            <a:r>
              <a:rPr lang="fr-FR">
                <a:solidFill>
                  <a:srgbClr val="C00000"/>
                </a:solidFill>
                <a:cs typeface="Arial" pitchFamily="34"/>
              </a:rPr>
              <a:t>Adénocarcinome acinaire </a:t>
            </a:r>
            <a:r>
              <a:rPr lang="fr-FR">
                <a:cs typeface="Arial" pitchFamily="34"/>
              </a:rPr>
              <a:t>+++</a:t>
            </a:r>
          </a:p>
          <a:p>
            <a:pPr lvl="0">
              <a:lnSpc>
                <a:spcPct val="150000"/>
              </a:lnSpc>
            </a:pPr>
            <a:r>
              <a:rPr lang="fr-FR">
                <a:cs typeface="Arial" pitchFamily="34"/>
              </a:rPr>
              <a:t>Autres: </a:t>
            </a:r>
          </a:p>
          <a:p>
            <a:pPr lvl="1">
              <a:lnSpc>
                <a:spcPct val="150000"/>
              </a:lnSpc>
            </a:pPr>
            <a:r>
              <a:rPr lang="fr-FR">
                <a:cs typeface="Arial" pitchFamily="34"/>
              </a:rPr>
              <a:t>Adénocarcinome ductal</a:t>
            </a:r>
          </a:p>
          <a:p>
            <a:pPr lvl="1">
              <a:lnSpc>
                <a:spcPct val="150000"/>
              </a:lnSpc>
            </a:pPr>
            <a:r>
              <a:rPr lang="fr-FR">
                <a:cs typeface="Arial" pitchFamily="34"/>
              </a:rPr>
              <a:t>Tumeurs neuro endocrines </a:t>
            </a:r>
          </a:p>
          <a:p>
            <a:pPr lvl="1">
              <a:lnSpc>
                <a:spcPct val="150000"/>
              </a:lnSpc>
            </a:pPr>
            <a:r>
              <a:rPr lang="fr-FR">
                <a:cs typeface="Arial" pitchFamily="34"/>
              </a:rPr>
              <a:t>Carcinome épidermoïde prostatique est très rare,</a:t>
            </a:r>
          </a:p>
          <a:p>
            <a:pPr lvl="1">
              <a:lnSpc>
                <a:spcPct val="150000"/>
              </a:lnSpc>
            </a:pPr>
            <a:r>
              <a:rPr lang="fr-FR">
                <a:cs typeface="Arial" pitchFamily="34"/>
              </a:rPr>
              <a:t>Sarcomes et lymphomes prostatiques primitifs sont très rares</a:t>
            </a:r>
            <a:endParaRPr lang="fr-FR" sz="1400">
              <a:latin typeface="Cambria" pitchFamily="18"/>
              <a:cs typeface="Arial" pitchFamily="34"/>
            </a:endParaRPr>
          </a:p>
          <a:p>
            <a:pPr lvl="0"/>
            <a:endParaRPr lang="fr-FR" b="1"/>
          </a:p>
        </p:txBody>
      </p:sp>
      <p:sp>
        <p:nvSpPr>
          <p:cNvPr id="3" name="Titre 1">
            <a:extLst>
              <a:ext uri="{FF2B5EF4-FFF2-40B4-BE49-F238E27FC236}">
                <a16:creationId xmlns:a16="http://schemas.microsoft.com/office/drawing/2014/main" id="{686A3C7F-0F48-D0A8-C1F4-2940A482A494}"/>
              </a:ext>
            </a:extLst>
          </p:cNvPr>
          <p:cNvSpPr txBox="1">
            <a:spLocks noGrp="1"/>
          </p:cNvSpPr>
          <p:nvPr>
            <p:ph type="title"/>
          </p:nvPr>
        </p:nvSpPr>
        <p:spPr>
          <a:xfrm>
            <a:off x="1495098" y="0"/>
            <a:ext cx="9354211" cy="1369204"/>
          </a:xfrm>
        </p:spPr>
        <p:txBody>
          <a:bodyPr/>
          <a:lstStyle/>
          <a:p>
            <a:pPr lvl="0"/>
            <a:r>
              <a:rPr lang="fr-FR">
                <a:solidFill>
                  <a:srgbClr val="2E75B6"/>
                </a:solidFill>
                <a:latin typeface="Britannic Bold" pitchFamily="34"/>
              </a:rPr>
              <a:t>Anatomo-pathologie : </a:t>
            </a:r>
            <a:endParaRPr lang="fr-FR"/>
          </a:p>
        </p:txBody>
      </p:sp>
      <p:pic>
        <p:nvPicPr>
          <p:cNvPr id="4" name="Image 5">
            <a:extLst>
              <a:ext uri="{FF2B5EF4-FFF2-40B4-BE49-F238E27FC236}">
                <a16:creationId xmlns:a16="http://schemas.microsoft.com/office/drawing/2014/main" id="{2B46D221-CDD1-ADE0-2F91-A071C712BF24}"/>
              </a:ext>
            </a:extLst>
          </p:cNvPr>
          <p:cNvPicPr>
            <a:picLocks noChangeAspect="1"/>
          </p:cNvPicPr>
          <p:nvPr/>
        </p:nvPicPr>
        <p:blipFill>
          <a:blip r:embed="rId2"/>
          <a:stretch>
            <a:fillRect/>
          </a:stretch>
        </p:blipFill>
        <p:spPr>
          <a:xfrm>
            <a:off x="6279047" y="1292083"/>
            <a:ext cx="5731651" cy="3199284"/>
          </a:xfrm>
          <a:prstGeom prst="rect">
            <a:avLst/>
          </a:prstGeom>
          <a:noFill/>
          <a:ln cap="flat">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EA5D8855-EC21-5C43-1376-F636AFD096EE}"/>
              </a:ext>
            </a:extLst>
          </p:cNvPr>
          <p:cNvSpPr txBox="1">
            <a:spLocks noGrp="1"/>
          </p:cNvSpPr>
          <p:nvPr>
            <p:ph idx="1"/>
          </p:nvPr>
        </p:nvSpPr>
        <p:spPr>
          <a:xfrm>
            <a:off x="665756" y="1136087"/>
            <a:ext cx="10878543" cy="5721912"/>
          </a:xfrm>
        </p:spPr>
        <p:txBody>
          <a:bodyPr/>
          <a:lstStyle/>
          <a:p>
            <a:pPr marL="0" lvl="0" indent="0">
              <a:lnSpc>
                <a:spcPct val="70000"/>
              </a:lnSpc>
              <a:buNone/>
            </a:pPr>
            <a:r>
              <a:rPr lang="fr-FR" sz="3000" b="1">
                <a:solidFill>
                  <a:srgbClr val="C00000"/>
                </a:solidFill>
              </a:rPr>
              <a:t>1- CDD : souvent asymptomatique </a:t>
            </a:r>
          </a:p>
          <a:p>
            <a:pPr lvl="0">
              <a:lnSpc>
                <a:spcPct val="70000"/>
              </a:lnSpc>
              <a:buChar char="-"/>
            </a:pPr>
            <a:r>
              <a:rPr lang="fr-FR" sz="2600"/>
              <a:t>Découverte fortuite : Toucher rectal, PSA augmenté, histologique (RTUP, adénemectomie) </a:t>
            </a:r>
          </a:p>
          <a:p>
            <a:pPr lvl="0">
              <a:lnSpc>
                <a:spcPct val="70000"/>
              </a:lnSpc>
              <a:buChar char="-"/>
            </a:pPr>
            <a:r>
              <a:rPr lang="fr-FR" sz="2600"/>
              <a:t>Parfois, signes de BAU : dysuie, pollakirue … (en rapport avec une HBP coexistante)</a:t>
            </a:r>
          </a:p>
          <a:p>
            <a:pPr marL="0" lvl="0" indent="0">
              <a:lnSpc>
                <a:spcPct val="70000"/>
              </a:lnSpc>
              <a:buNone/>
            </a:pPr>
            <a:r>
              <a:rPr lang="fr-FR" sz="3000" b="1">
                <a:solidFill>
                  <a:srgbClr val="C00000"/>
                </a:solidFill>
              </a:rPr>
              <a:t>2- Interrogatoire : </a:t>
            </a:r>
          </a:p>
          <a:p>
            <a:pPr lvl="0">
              <a:lnSpc>
                <a:spcPct val="70000"/>
              </a:lnSpc>
              <a:buChar char="-"/>
            </a:pPr>
            <a:r>
              <a:rPr lang="fr-FR" sz="2600"/>
              <a:t>Facteurs de risque ( Antécédents familiaux de cancer de prostate, sein ou de l’ovaire)</a:t>
            </a:r>
          </a:p>
          <a:p>
            <a:pPr lvl="0">
              <a:lnSpc>
                <a:spcPct val="70000"/>
              </a:lnSpc>
              <a:buChar char="-"/>
            </a:pPr>
            <a:r>
              <a:rPr lang="fr-FR" sz="2600"/>
              <a:t>Comorbidités +++ (Cardiovasculaires...)</a:t>
            </a:r>
          </a:p>
          <a:p>
            <a:pPr lvl="0">
              <a:lnSpc>
                <a:spcPct val="70000"/>
              </a:lnSpc>
              <a:buChar char="-"/>
            </a:pPr>
            <a:r>
              <a:rPr lang="fr-FR" sz="2600"/>
              <a:t>Fonction urinaire de base:</a:t>
            </a:r>
          </a:p>
          <a:p>
            <a:pPr lvl="2">
              <a:lnSpc>
                <a:spcPct val="80000"/>
              </a:lnSpc>
            </a:pPr>
            <a:r>
              <a:rPr lang="fr-FR" sz="2600"/>
              <a:t>Syndrome obstructif ou irritatif</a:t>
            </a:r>
          </a:p>
          <a:p>
            <a:pPr lvl="2">
              <a:lnSpc>
                <a:spcPct val="80000"/>
              </a:lnSpc>
            </a:pPr>
            <a:r>
              <a:rPr lang="fr-FR" sz="2600"/>
              <a:t>Score des symptômes+++: Score AUA (American Urology Association)</a:t>
            </a:r>
          </a:p>
          <a:p>
            <a:pPr marL="263520" lvl="2" indent="-263520">
              <a:lnSpc>
                <a:spcPct val="80000"/>
              </a:lnSpc>
              <a:buNone/>
            </a:pPr>
            <a:r>
              <a:rPr lang="fr-FR" sz="2600"/>
              <a:t>-  Fonction sexuelle:  </a:t>
            </a:r>
          </a:p>
          <a:p>
            <a:pPr lvl="2">
              <a:lnSpc>
                <a:spcPct val="80000"/>
              </a:lnSpc>
            </a:pPr>
            <a:r>
              <a:rPr lang="fr-FR" sz="2600"/>
              <a:t>Score SHIM (Sexual Health Inventory of Men) </a:t>
            </a:r>
          </a:p>
        </p:txBody>
      </p:sp>
      <p:sp>
        <p:nvSpPr>
          <p:cNvPr id="3" name="Titre 1">
            <a:extLst>
              <a:ext uri="{FF2B5EF4-FFF2-40B4-BE49-F238E27FC236}">
                <a16:creationId xmlns:a16="http://schemas.microsoft.com/office/drawing/2014/main" id="{0304F8E9-3E8C-53FB-525E-C4BE4C1E35D9}"/>
              </a:ext>
            </a:extLst>
          </p:cNvPr>
          <p:cNvSpPr txBox="1">
            <a:spLocks noGrp="1"/>
          </p:cNvSpPr>
          <p:nvPr>
            <p:ph type="title"/>
          </p:nvPr>
        </p:nvSpPr>
        <p:spPr>
          <a:xfrm>
            <a:off x="1495098" y="0"/>
            <a:ext cx="9354211" cy="765810"/>
          </a:xfrm>
        </p:spPr>
        <p:txBody>
          <a:bodyPr/>
          <a:lstStyle/>
          <a:p>
            <a:pPr lvl="0"/>
            <a:r>
              <a:rPr lang="fr-FR">
                <a:solidFill>
                  <a:srgbClr val="2E75B6"/>
                </a:solidFill>
                <a:latin typeface="Britannic Bold" pitchFamily="34"/>
              </a:rPr>
              <a:t>Diagnostic positif </a:t>
            </a:r>
            <a:endParaRPr lang="fr-FR"/>
          </a:p>
        </p:txBody>
      </p:sp>
      <p:sp>
        <p:nvSpPr>
          <p:cNvPr id="4" name="Titre 1">
            <a:extLst>
              <a:ext uri="{FF2B5EF4-FFF2-40B4-BE49-F238E27FC236}">
                <a16:creationId xmlns:a16="http://schemas.microsoft.com/office/drawing/2014/main" id="{75DC6BD7-CD9C-D55C-2094-8F1FE17D6584}"/>
              </a:ext>
            </a:extLst>
          </p:cNvPr>
          <p:cNvSpPr txBox="1"/>
          <p:nvPr/>
        </p:nvSpPr>
        <p:spPr>
          <a:xfrm>
            <a:off x="1746558" y="525633"/>
            <a:ext cx="5020001" cy="722485"/>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4400" b="0" i="0" u="none" strike="noStrike" kern="1200" cap="none" spc="0" baseline="0">
                <a:solidFill>
                  <a:srgbClr val="00B050"/>
                </a:solidFill>
                <a:uFillTx/>
                <a:latin typeface="Britannic Bold" pitchFamily="34"/>
              </a:rPr>
              <a:t>Clinique</a:t>
            </a:r>
            <a:r>
              <a:rPr lang="fr-FR" sz="4400" b="0" i="0" u="none" strike="noStrike" kern="1200" cap="none" spc="0" baseline="0">
                <a:solidFill>
                  <a:srgbClr val="2E75B6"/>
                </a:solidFill>
                <a:uFillTx/>
                <a:latin typeface="Britannic Bold" pitchFamily="34"/>
              </a:rPr>
              <a:t> </a:t>
            </a:r>
            <a:endParaRPr lang="fr-FR" sz="4400" b="0" i="0" u="none" strike="noStrike" kern="1200" cap="none" spc="0" baseline="0">
              <a:solidFill>
                <a:srgbClr val="000000"/>
              </a:solidFill>
              <a:uFillTx/>
              <a:latin typeface="Calibri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6F34230E-D3AE-67F7-710A-0ADD9BC8DE68}"/>
              </a:ext>
            </a:extLst>
          </p:cNvPr>
          <p:cNvSpPr txBox="1">
            <a:spLocks noGrp="1"/>
          </p:cNvSpPr>
          <p:nvPr>
            <p:ph idx="1"/>
          </p:nvPr>
        </p:nvSpPr>
        <p:spPr>
          <a:xfrm>
            <a:off x="665756" y="1136087"/>
            <a:ext cx="11095713" cy="5721912"/>
          </a:xfrm>
        </p:spPr>
        <p:txBody>
          <a:bodyPr/>
          <a:lstStyle/>
          <a:p>
            <a:pPr marL="0" lvl="0" indent="0">
              <a:buNone/>
            </a:pPr>
            <a:r>
              <a:rPr lang="fr-FR" sz="3200" b="1">
                <a:solidFill>
                  <a:srgbClr val="C00000"/>
                </a:solidFill>
              </a:rPr>
              <a:t>3- Examen physique : Toucher rectal ++</a:t>
            </a:r>
          </a:p>
          <a:p>
            <a:pPr marL="628650" lvl="0">
              <a:lnSpc>
                <a:spcPct val="150000"/>
              </a:lnSpc>
            </a:pPr>
            <a:r>
              <a:rPr lang="fr-FR" sz="2600"/>
              <a:t>Information du patient</a:t>
            </a:r>
          </a:p>
          <a:p>
            <a:pPr marL="628650" lvl="0">
              <a:lnSpc>
                <a:spcPct val="150000"/>
              </a:lnSpc>
            </a:pPr>
            <a:r>
              <a:rPr lang="fr-FR" sz="2600"/>
              <a:t>Environnement calme et respect de l’intimité du patient </a:t>
            </a:r>
          </a:p>
          <a:p>
            <a:pPr marL="628650" lvl="0">
              <a:lnSpc>
                <a:spcPct val="150000"/>
              </a:lnSpc>
            </a:pPr>
            <a:r>
              <a:rPr lang="fr-FR" sz="2600"/>
              <a:t>Décubitus dorsal ou genu pectoral</a:t>
            </a:r>
          </a:p>
          <a:p>
            <a:pPr marL="628650" lvl="0">
              <a:lnSpc>
                <a:spcPct val="150000"/>
              </a:lnSpc>
            </a:pPr>
            <a:r>
              <a:rPr lang="fr-FR" sz="2600" b="1"/>
              <a:t>Nodule ou prostate dur</a:t>
            </a:r>
            <a:r>
              <a:rPr lang="fr-FR" sz="2600"/>
              <a:t>?</a:t>
            </a:r>
          </a:p>
          <a:p>
            <a:pPr marL="628650" lvl="0">
              <a:lnSpc>
                <a:spcPct val="150000"/>
              </a:lnSpc>
              <a:buNone/>
            </a:pPr>
            <a:r>
              <a:rPr lang="fr-FR" sz="2600"/>
              <a:t>         </a:t>
            </a:r>
            <a:r>
              <a:rPr lang="fr-FR" sz="2600">
                <a:latin typeface="Wingdings" pitchFamily="2"/>
              </a:rPr>
              <a:t></a:t>
            </a:r>
            <a:r>
              <a:rPr lang="fr-FR" sz="2600"/>
              <a:t>Indication de biopsies prostatiques quelle que soit la valeur du PSA.</a:t>
            </a:r>
          </a:p>
          <a:p>
            <a:pPr marL="628650" lvl="0">
              <a:lnSpc>
                <a:spcPct val="150000"/>
              </a:lnSpc>
            </a:pPr>
            <a:r>
              <a:rPr lang="fr-FR" sz="2600" b="1"/>
              <a:t>Classifications pronostiques</a:t>
            </a:r>
          </a:p>
        </p:txBody>
      </p:sp>
      <p:sp>
        <p:nvSpPr>
          <p:cNvPr id="3" name="Titre 1">
            <a:extLst>
              <a:ext uri="{FF2B5EF4-FFF2-40B4-BE49-F238E27FC236}">
                <a16:creationId xmlns:a16="http://schemas.microsoft.com/office/drawing/2014/main" id="{DE8792FA-6C00-7AE1-BB15-67B1B8EBBB52}"/>
              </a:ext>
            </a:extLst>
          </p:cNvPr>
          <p:cNvSpPr txBox="1">
            <a:spLocks noGrp="1"/>
          </p:cNvSpPr>
          <p:nvPr>
            <p:ph type="title"/>
          </p:nvPr>
        </p:nvSpPr>
        <p:spPr>
          <a:xfrm>
            <a:off x="1495098" y="0"/>
            <a:ext cx="9354211" cy="765810"/>
          </a:xfrm>
        </p:spPr>
        <p:txBody>
          <a:bodyPr/>
          <a:lstStyle/>
          <a:p>
            <a:pPr lvl="0"/>
            <a:r>
              <a:rPr lang="fr-FR">
                <a:solidFill>
                  <a:srgbClr val="2E75B6"/>
                </a:solidFill>
                <a:latin typeface="Britannic Bold" pitchFamily="34"/>
              </a:rPr>
              <a:t>Diagnostic positif </a:t>
            </a:r>
            <a:endParaRPr lang="fr-FR"/>
          </a:p>
        </p:txBody>
      </p:sp>
      <p:sp>
        <p:nvSpPr>
          <p:cNvPr id="4" name="Titre 1">
            <a:extLst>
              <a:ext uri="{FF2B5EF4-FFF2-40B4-BE49-F238E27FC236}">
                <a16:creationId xmlns:a16="http://schemas.microsoft.com/office/drawing/2014/main" id="{B847F7A2-1C16-8191-D54D-AED6A9C13CCD}"/>
              </a:ext>
            </a:extLst>
          </p:cNvPr>
          <p:cNvSpPr txBox="1"/>
          <p:nvPr/>
        </p:nvSpPr>
        <p:spPr>
          <a:xfrm>
            <a:off x="1746558" y="525633"/>
            <a:ext cx="5020001" cy="722485"/>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4400" b="0" i="0" u="none" strike="noStrike" kern="1200" cap="none" spc="0" baseline="0">
                <a:solidFill>
                  <a:srgbClr val="00B050"/>
                </a:solidFill>
                <a:uFillTx/>
                <a:latin typeface="Britannic Bold" pitchFamily="34"/>
              </a:rPr>
              <a:t>Clinique</a:t>
            </a:r>
            <a:r>
              <a:rPr lang="fr-FR" sz="4400" b="0" i="0" u="none" strike="noStrike" kern="1200" cap="none" spc="0" baseline="0">
                <a:solidFill>
                  <a:srgbClr val="2E75B6"/>
                </a:solidFill>
                <a:uFillTx/>
                <a:latin typeface="Britannic Bold" pitchFamily="34"/>
              </a:rPr>
              <a:t> </a:t>
            </a:r>
            <a:endParaRPr lang="fr-FR" sz="4400" b="0" i="0" u="none" strike="noStrike" kern="1200" cap="none" spc="0" baseline="0">
              <a:solidFill>
                <a:srgbClr val="000000"/>
              </a:solidFill>
              <a:uFillTx/>
              <a:latin typeface="Calibri Light"/>
            </a:endParaRPr>
          </a:p>
        </p:txBody>
      </p:sp>
      <p:pic>
        <p:nvPicPr>
          <p:cNvPr id="5" name="Image 5">
            <a:extLst>
              <a:ext uri="{FF2B5EF4-FFF2-40B4-BE49-F238E27FC236}">
                <a16:creationId xmlns:a16="http://schemas.microsoft.com/office/drawing/2014/main" id="{6CC1942D-4127-7CD3-4412-704B6419A352}"/>
              </a:ext>
            </a:extLst>
          </p:cNvPr>
          <p:cNvPicPr>
            <a:picLocks noChangeAspect="1"/>
          </p:cNvPicPr>
          <p:nvPr/>
        </p:nvPicPr>
        <p:blipFill>
          <a:blip r:embed="rId2"/>
          <a:stretch>
            <a:fillRect/>
          </a:stretch>
        </p:blipFill>
        <p:spPr>
          <a:xfrm>
            <a:off x="9108960" y="765810"/>
            <a:ext cx="3083036" cy="2698641"/>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2CAF92A4-EE39-DBF4-A4A4-EDA738B77AE3}"/>
              </a:ext>
            </a:extLst>
          </p:cNvPr>
          <p:cNvSpPr txBox="1">
            <a:spLocks noGrp="1"/>
          </p:cNvSpPr>
          <p:nvPr>
            <p:ph idx="1"/>
          </p:nvPr>
        </p:nvSpPr>
        <p:spPr>
          <a:xfrm>
            <a:off x="665756" y="1136087"/>
            <a:ext cx="10515600" cy="5721912"/>
          </a:xfrm>
        </p:spPr>
        <p:txBody>
          <a:bodyPr/>
          <a:lstStyle/>
          <a:p>
            <a:pPr marL="0" lvl="0" indent="0">
              <a:lnSpc>
                <a:spcPct val="150000"/>
              </a:lnSpc>
              <a:buNone/>
            </a:pPr>
            <a:r>
              <a:rPr lang="fr-FR" sz="3200" b="1">
                <a:solidFill>
                  <a:srgbClr val="C00000"/>
                </a:solidFill>
              </a:rPr>
              <a:t>1- PSA totale sérique:+++</a:t>
            </a:r>
          </a:p>
          <a:p>
            <a:pPr lvl="1">
              <a:lnSpc>
                <a:spcPct val="150000"/>
              </a:lnSpc>
              <a:buChar char="-"/>
            </a:pPr>
            <a:r>
              <a:rPr lang="fr-FR"/>
              <a:t>Protéine de famille </a:t>
            </a:r>
            <a:r>
              <a:rPr lang="fr-FR" b="1"/>
              <a:t>kallikreines</a:t>
            </a:r>
            <a:r>
              <a:rPr lang="fr-FR"/>
              <a:t> </a:t>
            </a:r>
          </a:p>
          <a:p>
            <a:pPr lvl="1">
              <a:lnSpc>
                <a:spcPct val="150000"/>
              </a:lnSpc>
              <a:buChar char="-"/>
            </a:pPr>
            <a:r>
              <a:rPr lang="fr-FR"/>
              <a:t>Elle est sécrétée par </a:t>
            </a:r>
            <a:r>
              <a:rPr lang="fr-FR" b="1"/>
              <a:t>l’épithélium prostatique </a:t>
            </a:r>
            <a:r>
              <a:rPr lang="fr-FR"/>
              <a:t>et rôle de </a:t>
            </a:r>
            <a:r>
              <a:rPr lang="fr-FR" b="1"/>
              <a:t>liquéfaction</a:t>
            </a:r>
            <a:r>
              <a:rPr lang="fr-FR"/>
              <a:t> du sperme. (</a:t>
            </a:r>
            <a:r>
              <a:rPr lang="fr-FR" b="1"/>
              <a:t>Spécifique du tissu prostatique </a:t>
            </a:r>
            <a:r>
              <a:rPr lang="fr-FR"/>
              <a:t>+++)</a:t>
            </a:r>
          </a:p>
          <a:p>
            <a:pPr lvl="1">
              <a:lnSpc>
                <a:spcPct val="150000"/>
              </a:lnSpc>
              <a:buChar char="-"/>
            </a:pPr>
            <a:r>
              <a:rPr lang="fr-FR">
                <a:solidFill>
                  <a:srgbClr val="FF0000"/>
                </a:solidFill>
              </a:rPr>
              <a:t>Variations physiologiques</a:t>
            </a:r>
            <a:r>
              <a:rPr lang="fr-FR"/>
              <a:t>: Infection, rétention, TR.... Traitement (inhibiteurs 5 réductase...)</a:t>
            </a:r>
          </a:p>
          <a:p>
            <a:pPr lvl="1">
              <a:lnSpc>
                <a:spcPct val="150000"/>
              </a:lnSpc>
              <a:buChar char="-"/>
            </a:pPr>
            <a:r>
              <a:rPr lang="fr-FR"/>
              <a:t>PSA total sérique: seuil est fixé à </a:t>
            </a:r>
            <a:r>
              <a:rPr lang="fr-FR">
                <a:solidFill>
                  <a:srgbClr val="FF0000"/>
                </a:solidFill>
              </a:rPr>
              <a:t>2.5 ng/ml </a:t>
            </a:r>
            <a:r>
              <a:rPr lang="fr-FR"/>
              <a:t>mais plus le PSAt augmente plus le risque de cancer de prostate augmente.</a:t>
            </a:r>
          </a:p>
          <a:p>
            <a:pPr lvl="1">
              <a:lnSpc>
                <a:spcPct val="150000"/>
              </a:lnSpc>
              <a:buChar char="-"/>
            </a:pPr>
            <a:r>
              <a:rPr lang="fr-FR"/>
              <a:t>Intérêt: </a:t>
            </a:r>
            <a:r>
              <a:rPr lang="fr-FR">
                <a:solidFill>
                  <a:srgbClr val="FF0000"/>
                </a:solidFill>
              </a:rPr>
              <a:t>Diagnostic</a:t>
            </a:r>
            <a:r>
              <a:rPr lang="fr-FR"/>
              <a:t> , </a:t>
            </a:r>
            <a:r>
              <a:rPr lang="fr-FR">
                <a:solidFill>
                  <a:srgbClr val="FF0000"/>
                </a:solidFill>
              </a:rPr>
              <a:t>pronostic</a:t>
            </a:r>
            <a:r>
              <a:rPr lang="fr-FR"/>
              <a:t> et </a:t>
            </a:r>
            <a:r>
              <a:rPr lang="fr-FR">
                <a:solidFill>
                  <a:srgbClr val="FF0000"/>
                </a:solidFill>
              </a:rPr>
              <a:t>suivi</a:t>
            </a:r>
            <a:r>
              <a:rPr lang="fr-FR"/>
              <a:t> après</a:t>
            </a:r>
            <a:endParaRPr lang="fr-FR" sz="3200" b="1">
              <a:solidFill>
                <a:srgbClr val="C00000"/>
              </a:solidFill>
            </a:endParaRPr>
          </a:p>
        </p:txBody>
      </p:sp>
      <p:sp>
        <p:nvSpPr>
          <p:cNvPr id="3" name="Titre 1">
            <a:extLst>
              <a:ext uri="{FF2B5EF4-FFF2-40B4-BE49-F238E27FC236}">
                <a16:creationId xmlns:a16="http://schemas.microsoft.com/office/drawing/2014/main" id="{B6E022A8-5C7B-B2E2-A1BC-E294B7199221}"/>
              </a:ext>
            </a:extLst>
          </p:cNvPr>
          <p:cNvSpPr txBox="1">
            <a:spLocks noGrp="1"/>
          </p:cNvSpPr>
          <p:nvPr>
            <p:ph type="title"/>
          </p:nvPr>
        </p:nvSpPr>
        <p:spPr>
          <a:xfrm>
            <a:off x="1495098" y="0"/>
            <a:ext cx="9354211" cy="765810"/>
          </a:xfrm>
        </p:spPr>
        <p:txBody>
          <a:bodyPr/>
          <a:lstStyle/>
          <a:p>
            <a:pPr lvl="0"/>
            <a:r>
              <a:rPr lang="fr-FR">
                <a:solidFill>
                  <a:srgbClr val="2E75B6"/>
                </a:solidFill>
                <a:latin typeface="Britannic Bold" pitchFamily="34"/>
              </a:rPr>
              <a:t>Diagnostic positif </a:t>
            </a:r>
            <a:endParaRPr lang="fr-FR"/>
          </a:p>
        </p:txBody>
      </p:sp>
      <p:sp>
        <p:nvSpPr>
          <p:cNvPr id="4" name="Titre 1">
            <a:extLst>
              <a:ext uri="{FF2B5EF4-FFF2-40B4-BE49-F238E27FC236}">
                <a16:creationId xmlns:a16="http://schemas.microsoft.com/office/drawing/2014/main" id="{E798CDE4-CE93-E831-AEA4-783EF9461251}"/>
              </a:ext>
            </a:extLst>
          </p:cNvPr>
          <p:cNvSpPr txBox="1"/>
          <p:nvPr/>
        </p:nvSpPr>
        <p:spPr>
          <a:xfrm>
            <a:off x="1746558" y="525633"/>
            <a:ext cx="5020001" cy="722485"/>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4400" b="0" i="0" u="none" strike="noStrike" kern="1200" cap="none" spc="0" baseline="0">
                <a:solidFill>
                  <a:srgbClr val="00B050"/>
                </a:solidFill>
                <a:uFillTx/>
                <a:latin typeface="Britannic Bold" pitchFamily="34"/>
              </a:rPr>
              <a:t>Biologie : </a:t>
            </a:r>
            <a:r>
              <a:rPr lang="fr-FR" sz="4400" b="0" i="0" u="none" strike="noStrike" kern="1200" cap="none" spc="0" baseline="0">
                <a:solidFill>
                  <a:srgbClr val="2E75B6"/>
                </a:solidFill>
                <a:uFillTx/>
                <a:latin typeface="Britannic Bold" pitchFamily="34"/>
              </a:rPr>
              <a:t> </a:t>
            </a:r>
            <a:endParaRPr lang="fr-FR" sz="4400" b="0" i="0" u="none" strike="noStrike" kern="1200" cap="none" spc="0" baseline="0">
              <a:solidFill>
                <a:srgbClr val="000000"/>
              </a:solidFill>
              <a:uFillTx/>
              <a:latin typeface="Calibri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7964D792-F7EA-E7A5-56A4-0802531021E7}"/>
              </a:ext>
            </a:extLst>
          </p:cNvPr>
          <p:cNvSpPr txBox="1">
            <a:spLocks noGrp="1"/>
          </p:cNvSpPr>
          <p:nvPr>
            <p:ph idx="1"/>
          </p:nvPr>
        </p:nvSpPr>
        <p:spPr>
          <a:xfrm>
            <a:off x="665756" y="1136087"/>
            <a:ext cx="10515600" cy="5721912"/>
          </a:xfrm>
        </p:spPr>
        <p:txBody>
          <a:bodyPr/>
          <a:lstStyle/>
          <a:p>
            <a:pPr marL="0" lvl="0" indent="0">
              <a:lnSpc>
                <a:spcPct val="150000"/>
              </a:lnSpc>
              <a:buNone/>
            </a:pPr>
            <a:r>
              <a:rPr lang="fr-FR" sz="3200" b="1">
                <a:solidFill>
                  <a:srgbClr val="C00000"/>
                </a:solidFill>
              </a:rPr>
              <a:t>2- dérivés du PSA : </a:t>
            </a:r>
          </a:p>
          <a:p>
            <a:pPr lvl="0">
              <a:lnSpc>
                <a:spcPct val="120000"/>
              </a:lnSpc>
            </a:pPr>
            <a:r>
              <a:rPr lang="fr-FR" sz="2400" b="1"/>
              <a:t>PSA densité = PSAt / volume prostatique en mL </a:t>
            </a:r>
            <a:endParaRPr lang="fr-FR" sz="2400" b="1">
              <a:solidFill>
                <a:srgbClr val="C00000"/>
              </a:solidFill>
            </a:endParaRPr>
          </a:p>
          <a:p>
            <a:pPr marL="811209" lvl="0">
              <a:lnSpc>
                <a:spcPct val="120000"/>
              </a:lnSpc>
              <a:buChar char="-"/>
            </a:pPr>
            <a:r>
              <a:rPr lang="fr-FR" sz="2400"/>
              <a:t>Sélection des biopsies </a:t>
            </a:r>
          </a:p>
          <a:p>
            <a:pPr marL="811209" lvl="0">
              <a:lnSpc>
                <a:spcPct val="120000"/>
              </a:lnSpc>
              <a:buChar char="-"/>
            </a:pPr>
            <a:r>
              <a:rPr lang="fr-FR" sz="2400"/>
              <a:t>Classification pronostique </a:t>
            </a:r>
          </a:p>
          <a:p>
            <a:pPr marL="342900" lvl="0" indent="-342900">
              <a:lnSpc>
                <a:spcPct val="120000"/>
              </a:lnSpc>
            </a:pPr>
            <a:r>
              <a:rPr lang="fr-FR" sz="2400" b="1"/>
              <a:t>PSA doubling time (PSA-DT) : </a:t>
            </a:r>
          </a:p>
          <a:p>
            <a:pPr marL="811209" lvl="0">
              <a:lnSpc>
                <a:spcPct val="120000"/>
              </a:lnSpc>
              <a:buChar char="-"/>
            </a:pPr>
            <a:r>
              <a:rPr lang="fr-FR" sz="2400"/>
              <a:t>Sélection des biopsies </a:t>
            </a:r>
          </a:p>
          <a:p>
            <a:pPr marL="811209" lvl="0">
              <a:lnSpc>
                <a:spcPct val="120000"/>
              </a:lnSpc>
              <a:buChar char="-"/>
            </a:pPr>
            <a:r>
              <a:rPr lang="fr-FR" sz="2400"/>
              <a:t>Pronostic après traitement </a:t>
            </a:r>
          </a:p>
          <a:p>
            <a:pPr marL="354009" lvl="0" indent="-342900">
              <a:lnSpc>
                <a:spcPct val="120000"/>
              </a:lnSpc>
            </a:pPr>
            <a:r>
              <a:rPr lang="fr-FR" sz="2400" b="1"/>
              <a:t>Vélocité du PSA : </a:t>
            </a:r>
          </a:p>
          <a:p>
            <a:pPr marL="811209" lvl="0">
              <a:lnSpc>
                <a:spcPct val="120000"/>
              </a:lnSpc>
              <a:buChar char="-"/>
            </a:pPr>
            <a:r>
              <a:rPr lang="fr-FR" sz="2400"/>
              <a:t>Pronostic après traitement </a:t>
            </a:r>
          </a:p>
        </p:txBody>
      </p:sp>
      <p:sp>
        <p:nvSpPr>
          <p:cNvPr id="3" name="Titre 1">
            <a:extLst>
              <a:ext uri="{FF2B5EF4-FFF2-40B4-BE49-F238E27FC236}">
                <a16:creationId xmlns:a16="http://schemas.microsoft.com/office/drawing/2014/main" id="{6225DF50-B05C-F477-2B2A-486B14980FAB}"/>
              </a:ext>
            </a:extLst>
          </p:cNvPr>
          <p:cNvSpPr txBox="1">
            <a:spLocks noGrp="1"/>
          </p:cNvSpPr>
          <p:nvPr>
            <p:ph type="title"/>
          </p:nvPr>
        </p:nvSpPr>
        <p:spPr>
          <a:xfrm>
            <a:off x="1495098" y="0"/>
            <a:ext cx="9354211" cy="765810"/>
          </a:xfrm>
        </p:spPr>
        <p:txBody>
          <a:bodyPr/>
          <a:lstStyle/>
          <a:p>
            <a:pPr lvl="0"/>
            <a:r>
              <a:rPr lang="fr-FR">
                <a:solidFill>
                  <a:srgbClr val="2E75B6"/>
                </a:solidFill>
                <a:latin typeface="Britannic Bold" pitchFamily="34"/>
              </a:rPr>
              <a:t>Diagnostic positif </a:t>
            </a:r>
            <a:endParaRPr lang="fr-FR"/>
          </a:p>
        </p:txBody>
      </p:sp>
      <p:sp>
        <p:nvSpPr>
          <p:cNvPr id="4" name="Titre 1">
            <a:extLst>
              <a:ext uri="{FF2B5EF4-FFF2-40B4-BE49-F238E27FC236}">
                <a16:creationId xmlns:a16="http://schemas.microsoft.com/office/drawing/2014/main" id="{1CA64BC2-1C07-D8FE-32B4-9F59ADB0EFF7}"/>
              </a:ext>
            </a:extLst>
          </p:cNvPr>
          <p:cNvSpPr txBox="1"/>
          <p:nvPr/>
        </p:nvSpPr>
        <p:spPr>
          <a:xfrm>
            <a:off x="1746558" y="525633"/>
            <a:ext cx="5020001" cy="722485"/>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4400" b="0" i="0" u="none" strike="noStrike" kern="1200" cap="none" spc="0" baseline="0">
                <a:solidFill>
                  <a:srgbClr val="00B050"/>
                </a:solidFill>
                <a:uFillTx/>
                <a:latin typeface="Britannic Bold" pitchFamily="34"/>
              </a:rPr>
              <a:t>Biologie : </a:t>
            </a:r>
            <a:r>
              <a:rPr lang="fr-FR" sz="4400" b="0" i="0" u="none" strike="noStrike" kern="1200" cap="none" spc="0" baseline="0">
                <a:solidFill>
                  <a:srgbClr val="2E75B6"/>
                </a:solidFill>
                <a:uFillTx/>
                <a:latin typeface="Britannic Bold" pitchFamily="34"/>
              </a:rPr>
              <a:t> </a:t>
            </a:r>
            <a:endParaRPr lang="fr-FR" sz="4400" b="0" i="0" u="none" strike="noStrike" kern="1200" cap="none" spc="0" baseline="0">
              <a:solidFill>
                <a:srgbClr val="000000"/>
              </a:solidFill>
              <a:uFillTx/>
              <a:latin typeface="Calibri Light"/>
            </a:endParaRPr>
          </a:p>
        </p:txBody>
      </p:sp>
      <p:sp>
        <p:nvSpPr>
          <p:cNvPr id="5" name="Rectangle 1">
            <a:extLst>
              <a:ext uri="{FF2B5EF4-FFF2-40B4-BE49-F238E27FC236}">
                <a16:creationId xmlns:a16="http://schemas.microsoft.com/office/drawing/2014/main" id="{1765F9CF-9E70-C0A6-612B-C62253C0DD4D}"/>
              </a:ext>
            </a:extLst>
          </p:cNvPr>
          <p:cNvSpPr/>
          <p:nvPr/>
        </p:nvSpPr>
        <p:spPr>
          <a:xfrm>
            <a:off x="5572390" y="2457450"/>
            <a:ext cx="3022969" cy="544762"/>
          </a:xfrm>
          <a:prstGeom prst="rect">
            <a:avLst/>
          </a:prstGeom>
          <a:noFill/>
          <a:ln cap="flat">
            <a:noFill/>
            <a:prstDash val="solid"/>
          </a:ln>
        </p:spPr>
        <p:txBody>
          <a:bodyPr vert="horz" wrap="square" lIns="91440" tIns="45720" rIns="91440" bIns="45720" anchor="t" anchorCtr="0" compatLnSpc="1">
            <a:spAutoFit/>
          </a:bodyPr>
          <a:lstStyle/>
          <a:p>
            <a:pPr marL="71752" marR="283207" lvl="0" indent="0" algn="l" defTabSz="914400" rtl="0" fontAlgn="auto" hangingPunct="0">
              <a:lnSpc>
                <a:spcPct val="105000"/>
              </a:lnSpc>
              <a:spcBef>
                <a:spcPts val="360"/>
              </a:spcBef>
              <a:spcAft>
                <a:spcPts val="0"/>
              </a:spcAft>
              <a:buNone/>
              <a:tabLst/>
              <a:defRPr sz="1800" b="0" i="0" u="none" strike="noStrike" kern="0" cap="none" spc="0" baseline="0">
                <a:solidFill>
                  <a:srgbClr val="000000"/>
                </a:solidFill>
                <a:uFillTx/>
              </a:defRPr>
            </a:pPr>
            <a:r>
              <a:rPr lang="fr-FR" sz="2800" b="1" i="0" u="none" strike="noStrike" kern="1200" cap="none" spc="0" baseline="0">
                <a:solidFill>
                  <a:srgbClr val="000000"/>
                </a:solidFill>
                <a:uFillTx/>
                <a:latin typeface="Trebuchet MS" pitchFamily="34"/>
                <a:ea typeface="Times New Roman" pitchFamily="18"/>
                <a:cs typeface="Trebuchet MS" pitchFamily="34"/>
              </a:rPr>
              <a:t>&gt; 0,15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36E79DD1-3F23-0491-73FE-F863F0BC4DE5}"/>
              </a:ext>
            </a:extLst>
          </p:cNvPr>
          <p:cNvSpPr txBox="1">
            <a:spLocks noGrp="1"/>
          </p:cNvSpPr>
          <p:nvPr>
            <p:ph idx="1"/>
          </p:nvPr>
        </p:nvSpPr>
        <p:spPr>
          <a:xfrm>
            <a:off x="460016" y="886885"/>
            <a:ext cx="10515600" cy="5372100"/>
          </a:xfrm>
        </p:spPr>
        <p:txBody>
          <a:bodyPr/>
          <a:lstStyle/>
          <a:p>
            <a:pPr marL="0" lvl="0" indent="0">
              <a:lnSpc>
                <a:spcPct val="150000"/>
              </a:lnSpc>
              <a:buNone/>
            </a:pPr>
            <a:r>
              <a:rPr lang="fr-FR" sz="3200" b="1">
                <a:solidFill>
                  <a:srgbClr val="C00000"/>
                </a:solidFill>
              </a:rPr>
              <a:t>1- Echographie Réno-vésico-prostatique : </a:t>
            </a:r>
          </a:p>
          <a:p>
            <a:pPr marL="788990" lvl="0" indent="-342900">
              <a:lnSpc>
                <a:spcPct val="150000"/>
              </a:lnSpc>
              <a:buChar char="-"/>
            </a:pPr>
            <a:r>
              <a:rPr lang="fr-FR" sz="2400">
                <a:cs typeface="Arial" pitchFamily="34"/>
              </a:rPr>
              <a:t>Aucune place pour la détection et le bilan d’extension. </a:t>
            </a:r>
          </a:p>
          <a:p>
            <a:pPr marL="788990" lvl="0" indent="-342900">
              <a:lnSpc>
                <a:spcPct val="150000"/>
              </a:lnSpc>
              <a:buChar char="-"/>
            </a:pPr>
            <a:r>
              <a:rPr lang="fr-FR" sz="2400" b="1">
                <a:cs typeface="Arial" pitchFamily="34"/>
              </a:rPr>
              <a:t>Intérêt</a:t>
            </a:r>
            <a:r>
              <a:rPr lang="fr-FR" sz="2400">
                <a:cs typeface="Arial" pitchFamily="34"/>
              </a:rPr>
              <a:t>: Volume prostatique +/- Guidage des biopsies. </a:t>
            </a:r>
            <a:endParaRPr lang="fr-FR" sz="2400" b="1"/>
          </a:p>
          <a:p>
            <a:pPr marL="0" lvl="0" indent="0">
              <a:lnSpc>
                <a:spcPct val="150000"/>
              </a:lnSpc>
              <a:spcAft>
                <a:spcPts val="800"/>
              </a:spcAft>
              <a:buNone/>
            </a:pPr>
            <a:r>
              <a:rPr lang="fr-FR" sz="2400" b="1">
                <a:solidFill>
                  <a:srgbClr val="C00000"/>
                </a:solidFill>
              </a:rPr>
              <a:t>2</a:t>
            </a:r>
            <a:r>
              <a:rPr lang="fr-FR" sz="3200" b="1">
                <a:solidFill>
                  <a:srgbClr val="C00000"/>
                </a:solidFill>
              </a:rPr>
              <a:t>- Micro échographie à haute résolution (29 MHz) : </a:t>
            </a:r>
          </a:p>
          <a:p>
            <a:pPr lvl="1">
              <a:lnSpc>
                <a:spcPct val="150000"/>
              </a:lnSpc>
              <a:buChar char="-"/>
            </a:pPr>
            <a:r>
              <a:rPr lang="fr-MA">
                <a:cs typeface="Arial" pitchFamily="34"/>
              </a:rPr>
              <a:t>Très bonne résolution</a:t>
            </a:r>
          </a:p>
          <a:p>
            <a:pPr lvl="1">
              <a:lnSpc>
                <a:spcPct val="150000"/>
              </a:lnSpc>
              <a:buChar char="-"/>
            </a:pPr>
            <a:r>
              <a:rPr lang="fr-MA">
                <a:cs typeface="Arial" pitchFamily="34"/>
              </a:rPr>
              <a:t>Elle peut reconnaitre des lésions et les classer selon le score PRIMUS </a:t>
            </a:r>
          </a:p>
          <a:p>
            <a:pPr lvl="1">
              <a:lnSpc>
                <a:spcPct val="150000"/>
              </a:lnSpc>
              <a:buChar char="-"/>
            </a:pPr>
            <a:r>
              <a:rPr lang="fr-MA">
                <a:cs typeface="Arial" pitchFamily="34"/>
              </a:rPr>
              <a:t>Comparable a l’IRM </a:t>
            </a:r>
            <a:endParaRPr lang="fr-FR"/>
          </a:p>
        </p:txBody>
      </p:sp>
      <p:sp>
        <p:nvSpPr>
          <p:cNvPr id="3" name="Titre 1">
            <a:extLst>
              <a:ext uri="{FF2B5EF4-FFF2-40B4-BE49-F238E27FC236}">
                <a16:creationId xmlns:a16="http://schemas.microsoft.com/office/drawing/2014/main" id="{78798ADD-1D50-7FFF-A99A-4D9AC49F8F2D}"/>
              </a:ext>
            </a:extLst>
          </p:cNvPr>
          <p:cNvSpPr txBox="1">
            <a:spLocks noGrp="1"/>
          </p:cNvSpPr>
          <p:nvPr>
            <p:ph type="title"/>
          </p:nvPr>
        </p:nvSpPr>
        <p:spPr>
          <a:xfrm>
            <a:off x="1495098" y="0"/>
            <a:ext cx="9354211" cy="765810"/>
          </a:xfrm>
        </p:spPr>
        <p:txBody>
          <a:bodyPr/>
          <a:lstStyle/>
          <a:p>
            <a:pPr lvl="0"/>
            <a:r>
              <a:rPr lang="fr-FR">
                <a:solidFill>
                  <a:srgbClr val="2E75B6"/>
                </a:solidFill>
                <a:latin typeface="Britannic Bold" pitchFamily="34"/>
              </a:rPr>
              <a:t>Diagnostic positif </a:t>
            </a:r>
            <a:endParaRPr lang="fr-FR"/>
          </a:p>
        </p:txBody>
      </p:sp>
      <p:sp>
        <p:nvSpPr>
          <p:cNvPr id="4" name="Titre 1">
            <a:extLst>
              <a:ext uri="{FF2B5EF4-FFF2-40B4-BE49-F238E27FC236}">
                <a16:creationId xmlns:a16="http://schemas.microsoft.com/office/drawing/2014/main" id="{00933582-8672-A027-8016-B9328B6F613E}"/>
              </a:ext>
            </a:extLst>
          </p:cNvPr>
          <p:cNvSpPr txBox="1"/>
          <p:nvPr/>
        </p:nvSpPr>
        <p:spPr>
          <a:xfrm>
            <a:off x="1746558" y="525633"/>
            <a:ext cx="5020001" cy="722485"/>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4400" b="0" i="0" u="none" strike="noStrike" kern="1200" cap="none" spc="0" baseline="0">
                <a:solidFill>
                  <a:srgbClr val="00B050"/>
                </a:solidFill>
                <a:uFillTx/>
                <a:latin typeface="Britannic Bold" pitchFamily="34"/>
              </a:rPr>
              <a:t>Imagerie </a:t>
            </a:r>
            <a:endParaRPr lang="fr-FR" sz="4400" b="0" i="0" u="none" strike="noStrike" kern="1200" cap="none" spc="0" baseline="0">
              <a:solidFill>
                <a:srgbClr val="000000"/>
              </a:solidFill>
              <a:uFillTx/>
              <a:latin typeface="Calibri Light"/>
            </a:endParaRPr>
          </a:p>
        </p:txBody>
      </p:sp>
      <p:sp>
        <p:nvSpPr>
          <p:cNvPr id="5" name="Rectangle 6">
            <a:extLst>
              <a:ext uri="{FF2B5EF4-FFF2-40B4-BE49-F238E27FC236}">
                <a16:creationId xmlns:a16="http://schemas.microsoft.com/office/drawing/2014/main" id="{8FCBF048-186B-877E-A32B-87D59E1971D7}"/>
              </a:ext>
            </a:extLst>
          </p:cNvPr>
          <p:cNvSpPr/>
          <p:nvPr/>
        </p:nvSpPr>
        <p:spPr>
          <a:xfrm>
            <a:off x="3992883" y="5373709"/>
            <a:ext cx="8199123" cy="120033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BlinkMacSystemFont"/>
              </a:rPr>
              <a:t>Hofbauer SL, et al. </a:t>
            </a:r>
            <a:r>
              <a:rPr lang="fr-FR" sz="1800" b="1" i="0" u="none" strike="noStrike" kern="1200" cap="none" spc="0" baseline="0">
                <a:solidFill>
                  <a:srgbClr val="000000"/>
                </a:solidFill>
                <a:uFillTx/>
                <a:latin typeface="BlinkMacSystemFont"/>
              </a:rPr>
              <a:t>A non-inferiority comparative analysis of micro-ultrasonography and MRI-targeted biopsy in men at risk of prostate cancer. BJU Int. 2022 </a:t>
            </a:r>
            <a:r>
              <a:rPr lang="fr-FR" sz="1800" b="0" i="0" u="none" strike="noStrike" kern="1200" cap="none" spc="0" baseline="0">
                <a:solidFill>
                  <a:srgbClr val="000000"/>
                </a:solidFill>
                <a:uFillTx/>
                <a:latin typeface="BlinkMacSystemFont"/>
              </a:rPr>
              <a:t>May;129(5):648-654. doi: 10.1111/bju.15635. Epub 2021 Dec 1. PMID: 34773679.</a:t>
            </a:r>
            <a:endParaRPr lang="fr-FR" sz="1800" b="0" i="0" u="none" strike="noStrike" kern="1200" cap="none" spc="0" baseline="0">
              <a:solidFill>
                <a:srgbClr val="000000"/>
              </a:solidFill>
              <a:uFillTx/>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C8C80C75-9644-C17D-C62C-619BA54FFED0}"/>
              </a:ext>
            </a:extLst>
          </p:cNvPr>
          <p:cNvSpPr txBox="1">
            <a:spLocks noGrp="1"/>
          </p:cNvSpPr>
          <p:nvPr>
            <p:ph idx="1"/>
          </p:nvPr>
        </p:nvSpPr>
        <p:spPr>
          <a:xfrm>
            <a:off x="665756" y="1485900"/>
            <a:ext cx="10515600" cy="5372100"/>
          </a:xfrm>
        </p:spPr>
        <p:txBody>
          <a:bodyPr/>
          <a:lstStyle/>
          <a:p>
            <a:pPr marL="0" lvl="0" indent="0">
              <a:lnSpc>
                <a:spcPct val="110000"/>
              </a:lnSpc>
              <a:buNone/>
            </a:pPr>
            <a:r>
              <a:rPr lang="fr-FR" sz="2400" b="1">
                <a:solidFill>
                  <a:srgbClr val="C00000"/>
                </a:solidFill>
              </a:rPr>
              <a:t>3- Imagerie par résonance magnétique (IRM) : </a:t>
            </a:r>
          </a:p>
          <a:p>
            <a:pPr lvl="0">
              <a:lnSpc>
                <a:spcPct val="190000"/>
              </a:lnSpc>
              <a:buChar char="-"/>
            </a:pPr>
            <a:r>
              <a:rPr lang="fr-FR" sz="2400">
                <a:cs typeface="Arial" pitchFamily="34"/>
              </a:rPr>
              <a:t>Multiparamétrique+++:  Morphologiques (T2) et Dynamiques (diffusion et perfusion)</a:t>
            </a:r>
          </a:p>
          <a:p>
            <a:pPr lvl="0">
              <a:lnSpc>
                <a:spcPct val="190000"/>
              </a:lnSpc>
              <a:buChar char="-"/>
            </a:pPr>
            <a:r>
              <a:rPr lang="fr-FR" sz="2400">
                <a:cs typeface="Arial" pitchFamily="34"/>
              </a:rPr>
              <a:t>Sensibilité de 91% +++ </a:t>
            </a:r>
          </a:p>
          <a:p>
            <a:pPr lvl="0">
              <a:lnSpc>
                <a:spcPct val="190000"/>
              </a:lnSpc>
              <a:buChar char="-"/>
            </a:pPr>
            <a:r>
              <a:rPr lang="fr-FR" sz="2400">
                <a:cs typeface="Arial" pitchFamily="34"/>
              </a:rPr>
              <a:t>Score PIRADS +++ </a:t>
            </a:r>
          </a:p>
          <a:p>
            <a:pPr lvl="0">
              <a:lnSpc>
                <a:spcPct val="190000"/>
              </a:lnSpc>
              <a:buChar char="-"/>
            </a:pPr>
            <a:r>
              <a:rPr lang="fr-FR" sz="2400">
                <a:cs typeface="Arial" pitchFamily="34"/>
              </a:rPr>
              <a:t>Avant toute biopsie prostatique </a:t>
            </a:r>
          </a:p>
          <a:p>
            <a:pPr lvl="0">
              <a:lnSpc>
                <a:spcPct val="190000"/>
              </a:lnSpc>
              <a:buChar char="-"/>
            </a:pPr>
            <a:r>
              <a:rPr lang="fr-FR" sz="2400">
                <a:cs typeface="Arial" pitchFamily="34"/>
              </a:rPr>
              <a:t>Bilan d’extension locorégionale</a:t>
            </a:r>
          </a:p>
        </p:txBody>
      </p:sp>
      <p:sp>
        <p:nvSpPr>
          <p:cNvPr id="3" name="Titre 1">
            <a:extLst>
              <a:ext uri="{FF2B5EF4-FFF2-40B4-BE49-F238E27FC236}">
                <a16:creationId xmlns:a16="http://schemas.microsoft.com/office/drawing/2014/main" id="{A8BFBDDE-8676-B8A0-AD80-6703F23455C0}"/>
              </a:ext>
            </a:extLst>
          </p:cNvPr>
          <p:cNvSpPr txBox="1">
            <a:spLocks noGrp="1"/>
          </p:cNvSpPr>
          <p:nvPr>
            <p:ph type="title"/>
          </p:nvPr>
        </p:nvSpPr>
        <p:spPr>
          <a:xfrm>
            <a:off x="1495098" y="0"/>
            <a:ext cx="9354211" cy="765810"/>
          </a:xfrm>
        </p:spPr>
        <p:txBody>
          <a:bodyPr/>
          <a:lstStyle/>
          <a:p>
            <a:pPr lvl="0"/>
            <a:r>
              <a:rPr lang="fr-FR">
                <a:solidFill>
                  <a:srgbClr val="2E75B6"/>
                </a:solidFill>
                <a:latin typeface="Britannic Bold" pitchFamily="34"/>
              </a:rPr>
              <a:t>Diagnostic positif </a:t>
            </a:r>
            <a:endParaRPr lang="fr-FR"/>
          </a:p>
        </p:txBody>
      </p:sp>
      <p:sp>
        <p:nvSpPr>
          <p:cNvPr id="4" name="Titre 1">
            <a:extLst>
              <a:ext uri="{FF2B5EF4-FFF2-40B4-BE49-F238E27FC236}">
                <a16:creationId xmlns:a16="http://schemas.microsoft.com/office/drawing/2014/main" id="{2842CBBB-AD33-2B18-9E74-BF32F453F12B}"/>
              </a:ext>
            </a:extLst>
          </p:cNvPr>
          <p:cNvSpPr txBox="1"/>
          <p:nvPr/>
        </p:nvSpPr>
        <p:spPr>
          <a:xfrm>
            <a:off x="1746558" y="525633"/>
            <a:ext cx="5020001" cy="722485"/>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4400" b="0" i="0" u="none" strike="noStrike" kern="1200" cap="none" spc="0" baseline="0">
                <a:solidFill>
                  <a:srgbClr val="00B050"/>
                </a:solidFill>
                <a:uFillTx/>
                <a:latin typeface="Britannic Bold" pitchFamily="34"/>
              </a:rPr>
              <a:t>Imagerie </a:t>
            </a:r>
            <a:endParaRPr lang="fr-FR" sz="4400" b="0" i="0" u="none" strike="noStrike" kern="1200" cap="none" spc="0" baseline="0">
              <a:solidFill>
                <a:srgbClr val="000000"/>
              </a:solidFill>
              <a:uFillTx/>
              <a:latin typeface="Calibri Light"/>
            </a:endParaRPr>
          </a:p>
        </p:txBody>
      </p:sp>
      <p:pic>
        <p:nvPicPr>
          <p:cNvPr id="5" name="Image 1">
            <a:extLst>
              <a:ext uri="{FF2B5EF4-FFF2-40B4-BE49-F238E27FC236}">
                <a16:creationId xmlns:a16="http://schemas.microsoft.com/office/drawing/2014/main" id="{38F99E3C-55AA-BE88-4F64-7B46C2432142}"/>
              </a:ext>
            </a:extLst>
          </p:cNvPr>
          <p:cNvPicPr>
            <a:picLocks noChangeAspect="1"/>
          </p:cNvPicPr>
          <p:nvPr/>
        </p:nvPicPr>
        <p:blipFill>
          <a:blip r:embed="rId2"/>
          <a:stretch>
            <a:fillRect/>
          </a:stretch>
        </p:blipFill>
        <p:spPr>
          <a:xfrm>
            <a:off x="5715000" y="2783168"/>
            <a:ext cx="5798356" cy="2777563"/>
          </a:xfrm>
          <a:prstGeom prst="rect">
            <a:avLst/>
          </a:prstGeom>
          <a:noFill/>
          <a:ln cap="flat">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EFE611-B437-A481-515F-773C19E0C88F}"/>
              </a:ext>
            </a:extLst>
          </p:cNvPr>
          <p:cNvSpPr txBox="1">
            <a:spLocks noGrp="1"/>
          </p:cNvSpPr>
          <p:nvPr>
            <p:ph type="title"/>
          </p:nvPr>
        </p:nvSpPr>
        <p:spPr>
          <a:xfrm>
            <a:off x="1495098" y="0"/>
            <a:ext cx="9354211" cy="765810"/>
          </a:xfrm>
        </p:spPr>
        <p:txBody>
          <a:bodyPr/>
          <a:lstStyle/>
          <a:p>
            <a:pPr lvl="0"/>
            <a:r>
              <a:rPr lang="fr-FR">
                <a:solidFill>
                  <a:srgbClr val="2E75B6"/>
                </a:solidFill>
                <a:latin typeface="Britannic Bold" pitchFamily="34"/>
              </a:rPr>
              <a:t>Diagnostic positif </a:t>
            </a:r>
            <a:endParaRPr lang="fr-FR"/>
          </a:p>
        </p:txBody>
      </p:sp>
      <p:sp>
        <p:nvSpPr>
          <p:cNvPr id="3" name="Titre 1">
            <a:extLst>
              <a:ext uri="{FF2B5EF4-FFF2-40B4-BE49-F238E27FC236}">
                <a16:creationId xmlns:a16="http://schemas.microsoft.com/office/drawing/2014/main" id="{4D553A7C-6D7E-F1A6-4F95-41E350E61FB0}"/>
              </a:ext>
            </a:extLst>
          </p:cNvPr>
          <p:cNvSpPr txBox="1"/>
          <p:nvPr/>
        </p:nvSpPr>
        <p:spPr>
          <a:xfrm>
            <a:off x="1746558" y="525633"/>
            <a:ext cx="7180271" cy="868826"/>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fr-FR" sz="3700" b="0" i="0" u="none" strike="noStrike" kern="1200" cap="none" spc="0" baseline="0">
                <a:solidFill>
                  <a:srgbClr val="00B050"/>
                </a:solidFill>
                <a:uFillTx/>
                <a:latin typeface="Britannic Bold" pitchFamily="34"/>
              </a:rPr>
              <a:t>Histologie : Biopsies prostatiques </a:t>
            </a:r>
            <a:endParaRPr lang="fr-FR" sz="3700" b="0" i="0" u="none" strike="noStrike" kern="1200" cap="none" spc="0" baseline="0">
              <a:solidFill>
                <a:srgbClr val="000000"/>
              </a:solidFill>
              <a:uFillTx/>
              <a:latin typeface="Calibri Light"/>
            </a:endParaRPr>
          </a:p>
        </p:txBody>
      </p:sp>
      <p:sp>
        <p:nvSpPr>
          <p:cNvPr id="4" name="Espace réservé du contenu 1">
            <a:extLst>
              <a:ext uri="{FF2B5EF4-FFF2-40B4-BE49-F238E27FC236}">
                <a16:creationId xmlns:a16="http://schemas.microsoft.com/office/drawing/2014/main" id="{D395BA13-B5A7-E331-46DC-A0B1469558AB}"/>
              </a:ext>
            </a:extLst>
          </p:cNvPr>
          <p:cNvSpPr txBox="1"/>
          <p:nvPr/>
        </p:nvSpPr>
        <p:spPr>
          <a:xfrm>
            <a:off x="423476" y="1488469"/>
            <a:ext cx="11290855" cy="5369530"/>
          </a:xfrm>
          <a:prstGeom prst="rect">
            <a:avLst/>
          </a:prstGeom>
          <a:noFill/>
          <a:ln cap="flat">
            <a:noFill/>
          </a:ln>
        </p:spPr>
        <p:txBody>
          <a:bodyPr vert="horz" wrap="square" lIns="91440" tIns="45720" rIns="91440" bIns="45720" anchor="t" anchorCtr="0" compatLnSpc="1">
            <a:normAutofit/>
          </a:bodyPr>
          <a:lstStyle/>
          <a:p>
            <a:pPr marL="228600" marR="0" lvl="0" indent="-228600" algn="l" defTabSz="914400" rtl="0" fontAlgn="auto" hangingPunct="1">
              <a:lnSpc>
                <a:spcPct val="11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fr-FR" sz="2800" b="1" i="0" u="none" strike="noStrike" kern="1200" cap="none" spc="0" baseline="0">
                <a:solidFill>
                  <a:srgbClr val="000000"/>
                </a:solidFill>
                <a:uFillTx/>
                <a:latin typeface="Calibri"/>
              </a:rPr>
              <a:t>Preuve histologique est obligatoire </a:t>
            </a:r>
            <a:r>
              <a:rPr lang="fr-FR" sz="2800" b="0" i="0" u="none" strike="noStrike" kern="1200" cap="none" spc="0" baseline="0">
                <a:solidFill>
                  <a:srgbClr val="000000"/>
                </a:solidFill>
                <a:uFillTx/>
                <a:latin typeface="Calibri"/>
              </a:rPr>
              <a:t>avant le traitement </a:t>
            </a:r>
          </a:p>
          <a:p>
            <a:pPr marL="228600" marR="0" lvl="0" indent="-228600" algn="l" defTabSz="914400" rtl="0" fontAlgn="auto" hangingPunct="1">
              <a:lnSpc>
                <a:spcPct val="11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fr-FR" sz="2800" b="1" i="0" u="none" strike="noStrike" kern="1200" cap="none" spc="0" baseline="0">
                <a:solidFill>
                  <a:srgbClr val="000000"/>
                </a:solidFill>
                <a:uFillTx/>
                <a:latin typeface="Calibri"/>
              </a:rPr>
              <a:t>Deux voies </a:t>
            </a:r>
            <a:r>
              <a:rPr lang="fr-FR" sz="2800" b="0" i="0" u="none" strike="noStrike" kern="1200" cap="none" spc="0" baseline="0">
                <a:solidFill>
                  <a:srgbClr val="000000"/>
                </a:solidFill>
                <a:uFillTx/>
                <a:latin typeface="Calibri"/>
              </a:rPr>
              <a:t>:  </a:t>
            </a:r>
          </a:p>
          <a:p>
            <a:pPr marL="685800" marR="0" lvl="1" indent="-228600" algn="l" defTabSz="914400" rtl="0" fontAlgn="auto" hangingPunct="1">
              <a:lnSpc>
                <a:spcPct val="110000"/>
              </a:lnSpc>
              <a:spcBef>
                <a:spcPts val="500"/>
              </a:spcBef>
              <a:spcAft>
                <a:spcPts val="0"/>
              </a:spcAft>
              <a:buSzPct val="100000"/>
              <a:buChar char="-"/>
              <a:tabLst/>
              <a:defRPr sz="1800" b="0" i="0" u="none" strike="noStrike" kern="0" cap="none" spc="0" baseline="0">
                <a:solidFill>
                  <a:srgbClr val="000000"/>
                </a:solidFill>
                <a:uFillTx/>
              </a:defRPr>
            </a:pPr>
            <a:r>
              <a:rPr lang="fr-FR" sz="2400" b="0" i="0" u="none" strike="noStrike" kern="1200" cap="none" spc="0" baseline="0">
                <a:solidFill>
                  <a:srgbClr val="000000"/>
                </a:solidFill>
                <a:effectLst>
                  <a:outerShdw dist="38096" dir="2700000">
                    <a:srgbClr val="000000"/>
                  </a:outerShdw>
                </a:effectLst>
                <a:uFillTx/>
                <a:latin typeface="Calibri"/>
              </a:rPr>
              <a:t>Biopsie transpérinéale</a:t>
            </a:r>
            <a:r>
              <a:rPr lang="fr-FR" sz="2400" b="0" i="0" u="none" strike="noStrike" kern="1200" cap="none" spc="0" baseline="0">
                <a:solidFill>
                  <a:srgbClr val="000000"/>
                </a:solidFill>
                <a:uFillTx/>
                <a:latin typeface="Calibri"/>
              </a:rPr>
              <a:t>: en première intention si techniquement possible (Moins de risque infectieux)</a:t>
            </a:r>
          </a:p>
          <a:p>
            <a:pPr marL="685800" marR="0" lvl="1" indent="-228600" algn="l" defTabSz="914400" rtl="0" fontAlgn="auto" hangingPunct="1">
              <a:lnSpc>
                <a:spcPct val="110000"/>
              </a:lnSpc>
              <a:spcBef>
                <a:spcPts val="500"/>
              </a:spcBef>
              <a:spcAft>
                <a:spcPts val="0"/>
              </a:spcAft>
              <a:buSzPct val="100000"/>
              <a:buChar char="-"/>
              <a:tabLst/>
              <a:defRPr sz="1800" b="0" i="0" u="none" strike="noStrike" kern="0" cap="none" spc="0" baseline="0">
                <a:solidFill>
                  <a:srgbClr val="000000"/>
                </a:solidFill>
                <a:uFillTx/>
              </a:defRPr>
            </a:pPr>
            <a:r>
              <a:rPr lang="fr-FR" sz="2400" b="0" i="0" u="none" strike="noStrike" kern="1200" cap="none" spc="0" baseline="0">
                <a:solidFill>
                  <a:srgbClr val="000000"/>
                </a:solidFill>
                <a:effectLst>
                  <a:outerShdw dist="38096" dir="2700000">
                    <a:srgbClr val="000000"/>
                  </a:outerShdw>
                </a:effectLst>
                <a:uFillTx/>
                <a:latin typeface="Calibri"/>
              </a:rPr>
              <a:t>Biopsie transrectale</a:t>
            </a:r>
            <a:r>
              <a:rPr lang="fr-FR" sz="2400" b="0" i="0" u="none" strike="noStrike" kern="1200" cap="none" spc="0" baseline="0">
                <a:solidFill>
                  <a:srgbClr val="000000"/>
                </a:solidFill>
                <a:uFillTx/>
                <a:latin typeface="Calibri"/>
              </a:rPr>
              <a:t>: la plus utilisé jusqu’aujourd’hui</a:t>
            </a:r>
          </a:p>
          <a:p>
            <a:pPr marL="228600" marR="0" lvl="0" indent="-228600" algn="l" defTabSz="914400" rtl="0" fontAlgn="auto" hangingPunct="1">
              <a:lnSpc>
                <a:spcPct val="11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fr-FR" sz="2800" b="1" i="0" u="none" strike="noStrike" kern="1200" cap="none" spc="0" baseline="0">
                <a:solidFill>
                  <a:srgbClr val="000000"/>
                </a:solidFill>
                <a:uFillTx/>
                <a:latin typeface="Calibri"/>
              </a:rPr>
              <a:t>Bilan pré-biopsique</a:t>
            </a:r>
            <a:r>
              <a:rPr lang="fr-FR" sz="2800" b="0" i="0" u="none" strike="noStrike" kern="1200" cap="none" spc="0" baseline="0">
                <a:solidFill>
                  <a:srgbClr val="000000"/>
                </a:solidFill>
                <a:uFillTx/>
                <a:latin typeface="Calibri"/>
              </a:rPr>
              <a:t>: </a:t>
            </a:r>
            <a:r>
              <a:rPr lang="fr-FR" sz="2400" b="0" i="0" u="none" strike="noStrike" kern="1200" cap="none" spc="0" baseline="0">
                <a:solidFill>
                  <a:srgbClr val="000000"/>
                </a:solidFill>
                <a:uFillTx/>
                <a:latin typeface="Calibri"/>
              </a:rPr>
              <a:t>bilan de coagulation si anomalie de l’hémostase clinique </a:t>
            </a:r>
          </a:p>
          <a:p>
            <a:pPr marL="228600" marR="0" lvl="0" indent="-228600" algn="l" defTabSz="914400" rtl="0" fontAlgn="auto" hangingPunct="1">
              <a:lnSpc>
                <a:spcPct val="11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fr-FR" sz="2800" b="1" i="0" u="none" strike="noStrike" kern="1200" cap="none" spc="0" baseline="0">
                <a:solidFill>
                  <a:srgbClr val="000000"/>
                </a:solidFill>
                <a:uFillTx/>
                <a:latin typeface="Calibri"/>
              </a:rPr>
              <a:t>Préparation rectale : </a:t>
            </a:r>
            <a:r>
              <a:rPr lang="fr-FR" sz="2800" b="0" i="0" u="none" strike="noStrike" kern="1200" cap="none" spc="0" baseline="0">
                <a:solidFill>
                  <a:srgbClr val="000000"/>
                </a:solidFill>
                <a:uFillTx/>
                <a:latin typeface="Calibri"/>
              </a:rPr>
              <a:t>lavement, antisepsie </a:t>
            </a:r>
          </a:p>
          <a:p>
            <a:pPr marL="228600" marR="0" lvl="0" indent="-228600" algn="l" defTabSz="914400" rtl="0" fontAlgn="auto" hangingPunct="1">
              <a:lnSpc>
                <a:spcPct val="11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fr-FR" sz="2800" b="1" i="0" u="none" strike="noStrike" kern="1200" cap="none" spc="0" baseline="0">
                <a:solidFill>
                  <a:srgbClr val="000000"/>
                </a:solidFill>
                <a:uFillTx/>
                <a:latin typeface="Calibri"/>
              </a:rPr>
              <a:t>Antibioprophylaxie</a:t>
            </a:r>
            <a:r>
              <a:rPr lang="fr-FR" sz="2800" b="0" i="0" u="none" strike="noStrike" kern="1200" cap="none" spc="0" baseline="0">
                <a:solidFill>
                  <a:srgbClr val="000000"/>
                </a:solidFill>
                <a:uFillTx/>
                <a:latin typeface="Calibri"/>
              </a:rPr>
              <a:t>: recommandé surtout pour transrectale </a:t>
            </a:r>
          </a:p>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fr-FR" sz="2800" b="0" i="0" u="none" strike="noStrike" kern="1200" cap="none" spc="0" baseline="0">
              <a:solidFill>
                <a:srgbClr val="000000"/>
              </a:solidFill>
              <a:uFillTx/>
              <a:latin typeface="Calibri"/>
            </a:endParaRPr>
          </a:p>
        </p:txBody>
      </p:sp>
      <p:pic>
        <p:nvPicPr>
          <p:cNvPr id="5" name="Image 10">
            <a:extLst>
              <a:ext uri="{FF2B5EF4-FFF2-40B4-BE49-F238E27FC236}">
                <a16:creationId xmlns:a16="http://schemas.microsoft.com/office/drawing/2014/main" id="{6FD935B5-1CD3-E400-756E-7398CBEC50D1}"/>
              </a:ext>
            </a:extLst>
          </p:cNvPr>
          <p:cNvPicPr>
            <a:picLocks noChangeAspect="1"/>
          </p:cNvPicPr>
          <p:nvPr/>
        </p:nvPicPr>
        <p:blipFill>
          <a:blip r:embed="rId3"/>
          <a:stretch>
            <a:fillRect/>
          </a:stretch>
        </p:blipFill>
        <p:spPr>
          <a:xfrm>
            <a:off x="1495098" y="5669280"/>
            <a:ext cx="10445447" cy="1188720"/>
          </a:xfrm>
          <a:prstGeom prst="rect">
            <a:avLst/>
          </a:prstGeom>
          <a:noFill/>
          <a:ln cap="flat">
            <a:noFill/>
          </a:ln>
        </p:spPr>
      </p:pic>
      <p:pic>
        <p:nvPicPr>
          <p:cNvPr id="6" name="Image 11">
            <a:extLst>
              <a:ext uri="{FF2B5EF4-FFF2-40B4-BE49-F238E27FC236}">
                <a16:creationId xmlns:a16="http://schemas.microsoft.com/office/drawing/2014/main" id="{E4C3B638-EB86-1748-D752-E6CF5D130A24}"/>
              </a:ext>
            </a:extLst>
          </p:cNvPr>
          <p:cNvPicPr>
            <a:picLocks noChangeAspect="1"/>
          </p:cNvPicPr>
          <p:nvPr/>
        </p:nvPicPr>
        <p:blipFill>
          <a:blip r:embed="rId4"/>
          <a:stretch>
            <a:fillRect/>
          </a:stretch>
        </p:blipFill>
        <p:spPr>
          <a:xfrm>
            <a:off x="523146" y="5669280"/>
            <a:ext cx="1123742" cy="1188720"/>
          </a:xfrm>
          <a:prstGeom prst="rect">
            <a:avLst/>
          </a:prstGeom>
          <a:noFill/>
          <a:ln cap="flat">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FF4BBB-25B8-8762-8B66-4A838DB308C6}"/>
              </a:ext>
            </a:extLst>
          </p:cNvPr>
          <p:cNvSpPr txBox="1">
            <a:spLocks noGrp="1"/>
          </p:cNvSpPr>
          <p:nvPr>
            <p:ph type="title"/>
          </p:nvPr>
        </p:nvSpPr>
        <p:spPr>
          <a:xfrm>
            <a:off x="1495098" y="0"/>
            <a:ext cx="9354211" cy="765810"/>
          </a:xfrm>
        </p:spPr>
        <p:txBody>
          <a:bodyPr/>
          <a:lstStyle/>
          <a:p>
            <a:pPr lvl="0"/>
            <a:r>
              <a:rPr lang="fr-FR">
                <a:solidFill>
                  <a:srgbClr val="2E75B6"/>
                </a:solidFill>
                <a:latin typeface="Britannic Bold" pitchFamily="34"/>
              </a:rPr>
              <a:t>Diagnostic positif </a:t>
            </a:r>
            <a:endParaRPr lang="fr-FR"/>
          </a:p>
        </p:txBody>
      </p:sp>
      <p:sp>
        <p:nvSpPr>
          <p:cNvPr id="3" name="Titre 1">
            <a:extLst>
              <a:ext uri="{FF2B5EF4-FFF2-40B4-BE49-F238E27FC236}">
                <a16:creationId xmlns:a16="http://schemas.microsoft.com/office/drawing/2014/main" id="{71A7B0F2-AA34-F349-3849-834AF616572D}"/>
              </a:ext>
            </a:extLst>
          </p:cNvPr>
          <p:cNvSpPr txBox="1"/>
          <p:nvPr/>
        </p:nvSpPr>
        <p:spPr>
          <a:xfrm>
            <a:off x="1746558" y="525633"/>
            <a:ext cx="7180271" cy="868826"/>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fr-FR" sz="3700" b="0" i="0" u="none" strike="noStrike" kern="1200" cap="none" spc="0" baseline="0">
                <a:solidFill>
                  <a:srgbClr val="00B050"/>
                </a:solidFill>
                <a:uFillTx/>
                <a:latin typeface="Britannic Bold" pitchFamily="34"/>
              </a:rPr>
              <a:t>Histologie : Biopsies prostatiques </a:t>
            </a:r>
            <a:endParaRPr lang="fr-FR" sz="3700" b="0" i="0" u="none" strike="noStrike" kern="1200" cap="none" spc="0" baseline="0">
              <a:solidFill>
                <a:srgbClr val="000000"/>
              </a:solidFill>
              <a:uFillTx/>
              <a:latin typeface="Calibri Light"/>
            </a:endParaRPr>
          </a:p>
        </p:txBody>
      </p:sp>
      <p:sp>
        <p:nvSpPr>
          <p:cNvPr id="4" name="Espace réservé du contenu 1">
            <a:extLst>
              <a:ext uri="{FF2B5EF4-FFF2-40B4-BE49-F238E27FC236}">
                <a16:creationId xmlns:a16="http://schemas.microsoft.com/office/drawing/2014/main" id="{99BF2450-6D56-8D8B-13D0-71305572985A}"/>
              </a:ext>
            </a:extLst>
          </p:cNvPr>
          <p:cNvSpPr txBox="1"/>
          <p:nvPr/>
        </p:nvSpPr>
        <p:spPr>
          <a:xfrm>
            <a:off x="423476" y="1488469"/>
            <a:ext cx="11290855" cy="5369530"/>
          </a:xfrm>
          <a:prstGeom prst="rect">
            <a:avLst/>
          </a:prstGeom>
          <a:noFill/>
          <a:ln cap="flat">
            <a:noFill/>
          </a:ln>
        </p:spPr>
        <p:txBody>
          <a:bodyPr vert="horz" wrap="square" lIns="91440" tIns="45720" rIns="91440" bIns="45720" anchor="t" anchorCtr="0" compatLnSpc="1">
            <a:normAutofit/>
          </a:bodyPr>
          <a:lstStyle/>
          <a:p>
            <a:pPr marL="228600" marR="0" lvl="0" indent="-228600" algn="l" defTabSz="914400" rtl="0" fontAlgn="auto" hangingPunct="1">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fr-FR" sz="2800" b="1" i="0" u="none" strike="noStrike" kern="1200" cap="none" spc="0" baseline="0">
                <a:solidFill>
                  <a:srgbClr val="000000"/>
                </a:solidFill>
                <a:uFillTx/>
                <a:latin typeface="Calibri"/>
              </a:rPr>
              <a:t>Procédure : </a:t>
            </a:r>
          </a:p>
          <a:p>
            <a:pPr marL="715966" marR="0" lvl="0" indent="-319089" algn="l" defTabSz="914400" rtl="0" fontAlgn="auto" hangingPunct="1">
              <a:lnSpc>
                <a:spcPct val="90000"/>
              </a:lnSpc>
              <a:spcBef>
                <a:spcPts val="1000"/>
              </a:spcBef>
              <a:spcAft>
                <a:spcPts val="0"/>
              </a:spcAft>
              <a:buSzPct val="100000"/>
              <a:buFont typeface="Calibri" pitchFamily="34"/>
              <a:buChar char="−"/>
              <a:tabLst/>
              <a:defRPr sz="1800" b="0" i="0" u="none" strike="noStrike" kern="0" cap="none" spc="0" baseline="0">
                <a:solidFill>
                  <a:srgbClr val="000000"/>
                </a:solidFill>
                <a:uFillTx/>
              </a:defRPr>
            </a:pPr>
            <a:r>
              <a:rPr lang="fr-FR" sz="2800" b="0" i="0" u="none" strike="noStrike" kern="1200" cap="none" spc="0" baseline="0">
                <a:solidFill>
                  <a:srgbClr val="000000"/>
                </a:solidFill>
                <a:uFillTx/>
                <a:latin typeface="Calibri"/>
              </a:rPr>
              <a:t>Durée : 30 à 45 min </a:t>
            </a:r>
          </a:p>
          <a:p>
            <a:pPr marL="715966" marR="0" lvl="0" indent="-319089" algn="l" defTabSz="914400" rtl="0" fontAlgn="auto" hangingPunct="1">
              <a:lnSpc>
                <a:spcPct val="90000"/>
              </a:lnSpc>
              <a:spcBef>
                <a:spcPts val="1000"/>
              </a:spcBef>
              <a:spcAft>
                <a:spcPts val="0"/>
              </a:spcAft>
              <a:buSzPct val="100000"/>
              <a:buFont typeface="Calibri" pitchFamily="34"/>
              <a:buChar char="−"/>
              <a:tabLst/>
              <a:defRPr sz="1800" b="0" i="0" u="none" strike="noStrike" kern="0" cap="none" spc="0" baseline="0">
                <a:solidFill>
                  <a:srgbClr val="000000"/>
                </a:solidFill>
                <a:uFillTx/>
              </a:defRPr>
            </a:pPr>
            <a:r>
              <a:rPr lang="fr-FR" sz="2800" b="0" i="0" u="none" strike="noStrike" kern="1200" cap="none" spc="0" baseline="0">
                <a:solidFill>
                  <a:srgbClr val="000000"/>
                </a:solidFill>
                <a:uFillTx/>
                <a:latin typeface="Calibri"/>
              </a:rPr>
              <a:t>Sous anesthésie locale ou régionale</a:t>
            </a:r>
          </a:p>
          <a:p>
            <a:pPr marL="715966" marR="0" lvl="0" indent="-319089" algn="l" defTabSz="914400" rtl="0" fontAlgn="auto" hangingPunct="1">
              <a:lnSpc>
                <a:spcPct val="90000"/>
              </a:lnSpc>
              <a:spcBef>
                <a:spcPts val="1000"/>
              </a:spcBef>
              <a:spcAft>
                <a:spcPts val="0"/>
              </a:spcAft>
              <a:buSzPct val="100000"/>
              <a:buFont typeface="Calibri" pitchFamily="34"/>
              <a:buChar char="−"/>
              <a:tabLst/>
              <a:defRPr sz="1800" b="0" i="0" u="none" strike="noStrike" kern="0" cap="none" spc="0" baseline="0">
                <a:solidFill>
                  <a:srgbClr val="000000"/>
                </a:solidFill>
                <a:uFillTx/>
              </a:defRPr>
            </a:pPr>
            <a:r>
              <a:rPr lang="fr-FR" sz="2800" b="0" i="0" u="none" strike="noStrike" kern="1200" cap="none" spc="0" baseline="0">
                <a:solidFill>
                  <a:srgbClr val="000000"/>
                </a:solidFill>
                <a:uFillTx/>
                <a:latin typeface="Calibri"/>
              </a:rPr>
              <a:t>Sous guidage écho +/- IRM : biopsies ciblées + biopsies systématiques</a:t>
            </a:r>
          </a:p>
          <a:p>
            <a:pPr marL="268284" marR="0" lvl="0" indent="-268284" algn="l" defTabSz="914400" rtl="0" fontAlgn="auto" hangingPunct="1">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fr-FR" sz="2800" b="1" i="0" u="none" strike="noStrike" kern="1200" cap="none" spc="0" baseline="0">
                <a:solidFill>
                  <a:srgbClr val="000000"/>
                </a:solidFill>
                <a:uFillTx/>
                <a:latin typeface="Calibri"/>
              </a:rPr>
              <a:t>Complications :</a:t>
            </a:r>
            <a:r>
              <a:rPr lang="fr-FR" sz="2800" b="0" i="0" u="none" strike="noStrike" kern="1200" cap="none" spc="0" baseline="0">
                <a:solidFill>
                  <a:srgbClr val="000000"/>
                </a:solidFill>
                <a:uFillTx/>
                <a:latin typeface="Calibri"/>
              </a:rPr>
              <a:t> </a:t>
            </a:r>
          </a:p>
          <a:p>
            <a:pPr marL="715966" marR="0" lvl="0" indent="-358773" algn="l" defTabSz="914400" rtl="0" fontAlgn="auto" hangingPunct="1">
              <a:lnSpc>
                <a:spcPct val="90000"/>
              </a:lnSpc>
              <a:spcBef>
                <a:spcPts val="1000"/>
              </a:spcBef>
              <a:spcAft>
                <a:spcPts val="0"/>
              </a:spcAft>
              <a:buSzPct val="100000"/>
              <a:buFont typeface="Calibri" pitchFamily="34"/>
              <a:buChar char="−"/>
              <a:tabLst/>
              <a:defRPr sz="1800" b="0" i="0" u="none" strike="noStrike" kern="0" cap="none" spc="0" baseline="0">
                <a:solidFill>
                  <a:srgbClr val="000000"/>
                </a:solidFill>
                <a:uFillTx/>
              </a:defRPr>
            </a:pPr>
            <a:r>
              <a:rPr lang="fr-FR" sz="2800" b="0" i="0" u="none" strike="noStrike" kern="1200" cap="none" spc="0" baseline="0">
                <a:solidFill>
                  <a:srgbClr val="000000"/>
                </a:solidFill>
                <a:uFillTx/>
                <a:latin typeface="Calibri"/>
              </a:rPr>
              <a:t>Saignements légers dans les urines ou le sperme </a:t>
            </a:r>
          </a:p>
          <a:p>
            <a:pPr marL="715966" marR="0" lvl="0" indent="-358773" algn="l" defTabSz="914400" rtl="0" fontAlgn="auto" hangingPunct="1">
              <a:lnSpc>
                <a:spcPct val="90000"/>
              </a:lnSpc>
              <a:spcBef>
                <a:spcPts val="1000"/>
              </a:spcBef>
              <a:spcAft>
                <a:spcPts val="0"/>
              </a:spcAft>
              <a:buSzPct val="100000"/>
              <a:buFont typeface="Calibri" pitchFamily="34"/>
              <a:buChar char="−"/>
              <a:tabLst/>
              <a:defRPr sz="1800" b="0" i="0" u="none" strike="noStrike" kern="0" cap="none" spc="0" baseline="0">
                <a:solidFill>
                  <a:srgbClr val="000000"/>
                </a:solidFill>
                <a:uFillTx/>
              </a:defRPr>
            </a:pPr>
            <a:r>
              <a:rPr lang="fr-FR" sz="2800" b="0" i="0" u="none" strike="noStrike" kern="1200" cap="none" spc="0" baseline="0">
                <a:solidFill>
                  <a:srgbClr val="000000"/>
                </a:solidFill>
                <a:uFillTx/>
                <a:latin typeface="Calibri"/>
              </a:rPr>
              <a:t>Infection </a:t>
            </a:r>
          </a:p>
          <a:p>
            <a:pPr marL="715966" marR="0" lvl="0" indent="-358773" algn="l" defTabSz="914400" rtl="0" fontAlgn="auto" hangingPunct="1">
              <a:lnSpc>
                <a:spcPct val="90000"/>
              </a:lnSpc>
              <a:spcBef>
                <a:spcPts val="1000"/>
              </a:spcBef>
              <a:spcAft>
                <a:spcPts val="0"/>
              </a:spcAft>
              <a:buSzPct val="100000"/>
              <a:buFont typeface="Calibri" pitchFamily="34"/>
              <a:buChar char="−"/>
              <a:tabLst/>
              <a:defRPr sz="1800" b="0" i="0" u="none" strike="noStrike" kern="0" cap="none" spc="0" baseline="0">
                <a:solidFill>
                  <a:srgbClr val="000000"/>
                </a:solidFill>
                <a:uFillTx/>
              </a:defRPr>
            </a:pPr>
            <a:r>
              <a:rPr lang="fr-FR" sz="2800" b="0" i="0" u="none" strike="noStrike" kern="1200" cap="none" spc="0" baseline="0">
                <a:solidFill>
                  <a:srgbClr val="000000"/>
                </a:solidFill>
                <a:uFillTx/>
                <a:latin typeface="Calibri"/>
              </a:rPr>
              <a:t>Inconfort ou douleur temporaire </a:t>
            </a:r>
          </a:p>
          <a:p>
            <a:pPr marL="268284" marR="0" lvl="0" indent="-268284" algn="l" defTabSz="914400" rtl="0" fontAlgn="auto" hangingPunct="1">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fr-FR" sz="2800" b="1" i="0" u="none" strike="noStrike" kern="1200" cap="none" spc="0" baseline="0">
                <a:solidFill>
                  <a:srgbClr val="000000"/>
                </a:solidFill>
                <a:uFillTx/>
                <a:latin typeface="Calibri"/>
              </a:rPr>
              <a:t>Sortie : </a:t>
            </a:r>
            <a:r>
              <a:rPr lang="fr-FR" sz="2800" b="0" i="0" u="none" strike="noStrike" kern="1200" cap="none" spc="0" baseline="0">
                <a:solidFill>
                  <a:srgbClr val="000000"/>
                </a:solidFill>
                <a:uFillTx/>
                <a:latin typeface="Calibri"/>
              </a:rPr>
              <a:t>possible 2 à 3 heures après </a:t>
            </a:r>
          </a:p>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fr-FR" sz="2800" b="0" i="0" u="none" strike="noStrike" kern="1200" cap="none" spc="0" baseline="0">
              <a:solidFill>
                <a:srgbClr val="000000"/>
              </a:solidFill>
              <a:uFillTx/>
              <a:latin typeface="Calibri"/>
            </a:endParaRPr>
          </a:p>
        </p:txBody>
      </p:sp>
      <p:pic>
        <p:nvPicPr>
          <p:cNvPr id="5" name="Image 7">
            <a:extLst>
              <a:ext uri="{FF2B5EF4-FFF2-40B4-BE49-F238E27FC236}">
                <a16:creationId xmlns:a16="http://schemas.microsoft.com/office/drawing/2014/main" id="{C5E1916A-3E7B-D1B5-91BE-16382F6DFEB7}"/>
              </a:ext>
            </a:extLst>
          </p:cNvPr>
          <p:cNvPicPr>
            <a:picLocks noChangeAspect="1"/>
          </p:cNvPicPr>
          <p:nvPr/>
        </p:nvPicPr>
        <p:blipFill>
          <a:blip r:embed="rId2"/>
          <a:stretch>
            <a:fillRect/>
          </a:stretch>
        </p:blipFill>
        <p:spPr>
          <a:xfrm>
            <a:off x="9159974" y="4373876"/>
            <a:ext cx="3008238" cy="2302450"/>
          </a:xfrm>
          <a:prstGeom prst="rect">
            <a:avLst/>
          </a:prstGeom>
          <a:noFill/>
          <a:ln cap="flat">
            <a:noFill/>
          </a:ln>
        </p:spPr>
      </p:pic>
      <p:pic>
        <p:nvPicPr>
          <p:cNvPr id="6" name="Image 8">
            <a:extLst>
              <a:ext uri="{FF2B5EF4-FFF2-40B4-BE49-F238E27FC236}">
                <a16:creationId xmlns:a16="http://schemas.microsoft.com/office/drawing/2014/main" id="{30744D08-B276-8A6A-3316-082DE437763B}"/>
              </a:ext>
            </a:extLst>
          </p:cNvPr>
          <p:cNvPicPr>
            <a:picLocks noChangeAspect="1"/>
          </p:cNvPicPr>
          <p:nvPr/>
        </p:nvPicPr>
        <p:blipFill>
          <a:blip r:embed="rId3"/>
          <a:stretch>
            <a:fillRect/>
          </a:stretch>
        </p:blipFill>
        <p:spPr>
          <a:xfrm>
            <a:off x="8933761" y="1120258"/>
            <a:ext cx="3032031" cy="1928195"/>
          </a:xfrm>
          <a:prstGeom prst="rect">
            <a:avLst/>
          </a:prstGeom>
          <a:noFill/>
          <a:ln cap="flat">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83DE85-694F-C1A6-4E5A-81FB56B8ABBF}"/>
              </a:ext>
            </a:extLst>
          </p:cNvPr>
          <p:cNvSpPr txBox="1">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F9323BE-AC5A-D899-2663-884DB5CF62EF}"/>
              </a:ext>
            </a:extLst>
          </p:cNvPr>
          <p:cNvSpPr txBox="1">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FAF6944F-159F-D0C0-6932-A1438102864C}"/>
              </a:ext>
            </a:extLst>
          </p:cNvPr>
          <p:cNvPicPr>
            <a:picLocks noChangeAspect="1"/>
          </p:cNvPicPr>
          <p:nvPr/>
        </p:nvPicPr>
        <p:blipFill>
          <a:blip r:embed="rId2"/>
          <a:stretch>
            <a:fillRect/>
          </a:stretch>
        </p:blipFill>
        <p:spPr>
          <a:xfrm>
            <a:off x="685800" y="25182"/>
            <a:ext cx="10778490" cy="6633240"/>
          </a:xfrm>
          <a:prstGeom prst="rect">
            <a:avLst/>
          </a:prstGeom>
          <a:noFill/>
          <a:ln cap="flat">
            <a:noFill/>
          </a:ln>
        </p:spPr>
      </p:pic>
      <p:sp>
        <p:nvSpPr>
          <p:cNvPr id="5" name="Rectangle 4">
            <a:extLst>
              <a:ext uri="{FF2B5EF4-FFF2-40B4-BE49-F238E27FC236}">
                <a16:creationId xmlns:a16="http://schemas.microsoft.com/office/drawing/2014/main" id="{FECA21CD-A8D8-A967-904B-C340C4CED3CC}"/>
              </a:ext>
            </a:extLst>
          </p:cNvPr>
          <p:cNvSpPr/>
          <p:nvPr/>
        </p:nvSpPr>
        <p:spPr>
          <a:xfrm>
            <a:off x="0" y="6305236"/>
            <a:ext cx="12024030" cy="923333"/>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dvTTb6c2036d.I"/>
              </a:rPr>
              <a:t>French AFU Cancer Committee Guideline </a:t>
            </a:r>
            <a:r>
              <a:rPr lang="en-US" sz="1800" b="0" i="0" u="none" strike="noStrike" kern="1200" cap="none" spc="0" baseline="0">
                <a:solidFill>
                  <a:srgbClr val="000000"/>
                </a:solidFill>
                <a:uFillTx/>
                <a:latin typeface="AdvTTb6c2036d.I+20"/>
              </a:rPr>
              <a:t>– </a:t>
            </a:r>
            <a:r>
              <a:rPr lang="en-US" sz="1800" b="0" i="0" u="none" strike="noStrike" kern="1200" cap="none" spc="0" baseline="0">
                <a:solidFill>
                  <a:srgbClr val="000000"/>
                </a:solidFill>
                <a:uFillTx/>
                <a:latin typeface="AdvTTb6c2036d.I"/>
              </a:rPr>
              <a:t>Update 2024</a:t>
            </a:r>
            <a:r>
              <a:rPr lang="en-US" sz="1800" b="0" i="0" u="none" strike="noStrike" kern="1200" cap="none" spc="0" baseline="0">
                <a:solidFill>
                  <a:srgbClr val="000000"/>
                </a:solidFill>
                <a:uFillTx/>
                <a:latin typeface="AdvTTb6c2036d.I+20"/>
              </a:rPr>
              <a:t>–</a:t>
            </a:r>
            <a:r>
              <a:rPr lang="en-US" sz="1800" b="0" i="0" u="none" strike="noStrike" kern="1200" cap="none" spc="0" baseline="0">
                <a:solidFill>
                  <a:srgbClr val="000000"/>
                </a:solidFill>
                <a:uFillTx/>
                <a:latin typeface="AdvTTb6c2036d.I"/>
              </a:rPr>
              <a:t>2026: Prostate cancer </a:t>
            </a:r>
            <a:r>
              <a:rPr lang="en-US" sz="1800" b="0" i="0" u="none" strike="noStrike" kern="1200" cap="none" spc="0" baseline="0">
                <a:solidFill>
                  <a:srgbClr val="000000"/>
                </a:solidFill>
                <a:uFillTx/>
                <a:latin typeface="AdvTTb6c2036d.I+20"/>
              </a:rPr>
              <a:t>– </a:t>
            </a:r>
            <a:r>
              <a:rPr lang="en-US" sz="1800" b="0" i="0" u="none" strike="noStrike" kern="1200" cap="none" spc="0" baseline="0">
                <a:solidFill>
                  <a:srgbClr val="000000"/>
                </a:solidFill>
                <a:uFillTx/>
                <a:latin typeface="AdvTTb6c2036d.I"/>
              </a:rPr>
              <a:t>Diagnosis and</a:t>
            </a:r>
            <a:br>
              <a:rPr lang="en-US" sz="1800" b="0" i="0" u="none" strike="noStrike" kern="1200" cap="none" spc="0" baseline="0">
                <a:solidFill>
                  <a:srgbClr val="000000"/>
                </a:solidFill>
                <a:uFillTx/>
                <a:latin typeface="AdvTTb6c2036d.I"/>
              </a:rPr>
            </a:br>
            <a:r>
              <a:rPr lang="en-US" sz="1800" b="0" i="0" u="none" strike="noStrike" kern="1200" cap="none" spc="0" baseline="0">
                <a:solidFill>
                  <a:srgbClr val="000000"/>
                </a:solidFill>
                <a:uFillTx/>
                <a:latin typeface="AdvTTb6c2036d.I"/>
              </a:rPr>
              <a:t>management of localised disease</a:t>
            </a:r>
            <a:r>
              <a:rPr lang="en-US" sz="1800" b="0" i="0" u="none" strike="noStrike" kern="1200" cap="none" spc="0" baseline="0">
                <a:solidFill>
                  <a:srgbClr val="000000"/>
                </a:solidFill>
                <a:uFillTx/>
                <a:latin typeface="Calibri"/>
              </a:rPr>
              <a:t> </a:t>
            </a:r>
            <a:br>
              <a:rPr lang="en-US" sz="1800" b="0" i="0" u="none" strike="noStrike" kern="1200" cap="none" spc="0" baseline="0">
                <a:solidFill>
                  <a:srgbClr val="000000"/>
                </a:solidFill>
                <a:uFillTx/>
                <a:latin typeface="Calibri"/>
              </a:rPr>
            </a:br>
            <a:endParaRPr lang="fr-FR" sz="1800" b="0" i="0" u="none" strike="noStrike" kern="1200" cap="none" spc="0" baseline="0">
              <a:solidFill>
                <a:srgbClr val="000000"/>
              </a:solidFill>
              <a:uFillTx/>
              <a:latin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F1725C-064A-038E-BC5A-99B3AC0DF7E1}"/>
              </a:ext>
            </a:extLst>
          </p:cNvPr>
          <p:cNvSpPr txBox="1">
            <a:spLocks noGrp="1"/>
          </p:cNvSpPr>
          <p:nvPr>
            <p:ph type="title"/>
          </p:nvPr>
        </p:nvSpPr>
        <p:spPr>
          <a:xfrm>
            <a:off x="1371600" y="685800"/>
            <a:ext cx="9601200" cy="864702"/>
          </a:xfrm>
        </p:spPr>
        <p:txBody>
          <a:bodyPr/>
          <a:lstStyle/>
          <a:p>
            <a:pPr lvl="0"/>
            <a:r>
              <a:rPr lang="fr-FR">
                <a:solidFill>
                  <a:srgbClr val="2E75B6"/>
                </a:solidFill>
                <a:latin typeface="Britannic Bold" pitchFamily="34"/>
              </a:rPr>
              <a:t>Introduction :</a:t>
            </a:r>
            <a:r>
              <a:rPr lang="fr-FR"/>
              <a:t> </a:t>
            </a:r>
          </a:p>
        </p:txBody>
      </p:sp>
      <p:sp>
        <p:nvSpPr>
          <p:cNvPr id="3" name="Espace réservé du contenu 2">
            <a:extLst>
              <a:ext uri="{FF2B5EF4-FFF2-40B4-BE49-F238E27FC236}">
                <a16:creationId xmlns:a16="http://schemas.microsoft.com/office/drawing/2014/main" id="{6F1DDE3E-B6A3-C0DC-EC4A-872F1B72E7EC}"/>
              </a:ext>
            </a:extLst>
          </p:cNvPr>
          <p:cNvSpPr txBox="1">
            <a:spLocks noGrp="1"/>
          </p:cNvSpPr>
          <p:nvPr>
            <p:ph idx="1"/>
          </p:nvPr>
        </p:nvSpPr>
        <p:spPr>
          <a:xfrm>
            <a:off x="1371600" y="1916262"/>
            <a:ext cx="9601200" cy="4316900"/>
          </a:xfrm>
        </p:spPr>
        <p:txBody>
          <a:bodyPr/>
          <a:lstStyle/>
          <a:p>
            <a:pPr lvl="0"/>
            <a:r>
              <a:rPr lang="fr-FR"/>
              <a:t>Le cancer de la prostate est la tumeur la plus fréquente chez l’homme </a:t>
            </a:r>
          </a:p>
          <a:p>
            <a:pPr lvl="0"/>
            <a:r>
              <a:rPr lang="fr-FR"/>
              <a:t>Bon pronostic si forme localisée : importance de la détection précoce </a:t>
            </a:r>
          </a:p>
          <a:p>
            <a:pPr lvl="0"/>
            <a:r>
              <a:rPr lang="fr-FR"/>
              <a:t>Options thérapeutiques nombreuses </a:t>
            </a:r>
          </a:p>
          <a:p>
            <a:pPr lvl="0"/>
            <a:r>
              <a:rPr lang="fr-FR"/>
              <a:t>Situation en Afrique : retard diagnostic </a:t>
            </a:r>
            <a:r>
              <a:rPr lang="fr-FR">
                <a:latin typeface="Wingdings" pitchFamily="2"/>
              </a:rPr>
              <a:t></a:t>
            </a:r>
            <a:r>
              <a:rPr lang="fr-FR"/>
              <a:t> plus de morbi-mortalité </a:t>
            </a:r>
          </a:p>
          <a:p>
            <a:pPr lvl="0"/>
            <a:endParaRPr lang="fr-FR" b="1">
              <a:latin typeface="Garamond" pitchFamily="18"/>
            </a:endParaRPr>
          </a:p>
          <a:p>
            <a:pPr lvl="0"/>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F57F74-C6F7-EA70-7DA2-2C4DDFA8F1AF}"/>
              </a:ext>
            </a:extLst>
          </p:cNvPr>
          <p:cNvSpPr txBox="1">
            <a:spLocks noGrp="1"/>
          </p:cNvSpPr>
          <p:nvPr>
            <p:ph type="title"/>
          </p:nvPr>
        </p:nvSpPr>
        <p:spPr>
          <a:xfrm>
            <a:off x="1495098" y="0"/>
            <a:ext cx="9354211" cy="765810"/>
          </a:xfrm>
        </p:spPr>
        <p:txBody>
          <a:bodyPr/>
          <a:lstStyle/>
          <a:p>
            <a:pPr lvl="0"/>
            <a:r>
              <a:rPr lang="fr-FR">
                <a:solidFill>
                  <a:srgbClr val="2E75B6"/>
                </a:solidFill>
                <a:latin typeface="Britannic Bold" pitchFamily="34"/>
              </a:rPr>
              <a:t>Anatomopathologie </a:t>
            </a:r>
            <a:endParaRPr lang="fr-FR"/>
          </a:p>
        </p:txBody>
      </p:sp>
      <p:sp>
        <p:nvSpPr>
          <p:cNvPr id="3" name="Espace réservé du contenu 1">
            <a:extLst>
              <a:ext uri="{FF2B5EF4-FFF2-40B4-BE49-F238E27FC236}">
                <a16:creationId xmlns:a16="http://schemas.microsoft.com/office/drawing/2014/main" id="{2940FDBA-F33E-74D9-BBE2-2C9257A860B0}"/>
              </a:ext>
            </a:extLst>
          </p:cNvPr>
          <p:cNvSpPr txBox="1">
            <a:spLocks noGrp="1"/>
          </p:cNvSpPr>
          <p:nvPr>
            <p:ph idx="1"/>
          </p:nvPr>
        </p:nvSpPr>
        <p:spPr>
          <a:xfrm>
            <a:off x="124705" y="1126101"/>
            <a:ext cx="11785354" cy="4934568"/>
          </a:xfrm>
        </p:spPr>
        <p:txBody>
          <a:bodyPr/>
          <a:lstStyle/>
          <a:p>
            <a:pPr lvl="0"/>
            <a:r>
              <a:rPr lang="fr-FR"/>
              <a:t>Type histologique : adénocarcinome acinaire +++ </a:t>
            </a:r>
          </a:p>
          <a:p>
            <a:pPr lvl="0"/>
            <a:r>
              <a:rPr lang="fr-FR"/>
              <a:t>Score de Gleason : </a:t>
            </a:r>
            <a:r>
              <a:rPr lang="fr-FR" b="1"/>
              <a:t>Somme des deux grades histologiques</a:t>
            </a:r>
            <a:r>
              <a:rPr lang="fr-FR"/>
              <a:t> les plus représentés</a:t>
            </a:r>
          </a:p>
        </p:txBody>
      </p:sp>
      <p:pic>
        <p:nvPicPr>
          <p:cNvPr id="4" name="Image 10">
            <a:extLst>
              <a:ext uri="{FF2B5EF4-FFF2-40B4-BE49-F238E27FC236}">
                <a16:creationId xmlns:a16="http://schemas.microsoft.com/office/drawing/2014/main" id="{22CB3566-C2E8-62E8-A560-41D4B764FA52}"/>
              </a:ext>
            </a:extLst>
          </p:cNvPr>
          <p:cNvPicPr>
            <a:picLocks noChangeAspect="1"/>
          </p:cNvPicPr>
          <p:nvPr/>
        </p:nvPicPr>
        <p:blipFill>
          <a:blip r:embed="rId2"/>
          <a:stretch>
            <a:fillRect/>
          </a:stretch>
        </p:blipFill>
        <p:spPr>
          <a:xfrm>
            <a:off x="2109712" y="2286521"/>
            <a:ext cx="6817117" cy="4571478"/>
          </a:xfrm>
          <a:prstGeom prst="rect">
            <a:avLst/>
          </a:prstGeom>
          <a:noFill/>
          <a:ln cap="flat">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B59CBE-1DE0-14D1-7942-B72274E01BD5}"/>
              </a:ext>
            </a:extLst>
          </p:cNvPr>
          <p:cNvSpPr txBox="1">
            <a:spLocks noGrp="1"/>
          </p:cNvSpPr>
          <p:nvPr>
            <p:ph type="title"/>
          </p:nvPr>
        </p:nvSpPr>
        <p:spPr>
          <a:xfrm>
            <a:off x="1495098" y="0"/>
            <a:ext cx="9354211" cy="765810"/>
          </a:xfrm>
        </p:spPr>
        <p:txBody>
          <a:bodyPr/>
          <a:lstStyle/>
          <a:p>
            <a:pPr lvl="0"/>
            <a:r>
              <a:rPr lang="fr-FR">
                <a:solidFill>
                  <a:srgbClr val="2E75B6"/>
                </a:solidFill>
                <a:latin typeface="Britannic Bold" pitchFamily="34"/>
              </a:rPr>
              <a:t>Anatomopathologie </a:t>
            </a:r>
            <a:endParaRPr lang="fr-FR"/>
          </a:p>
        </p:txBody>
      </p:sp>
      <p:sp>
        <p:nvSpPr>
          <p:cNvPr id="3" name="Espace réservé du contenu 1">
            <a:extLst>
              <a:ext uri="{FF2B5EF4-FFF2-40B4-BE49-F238E27FC236}">
                <a16:creationId xmlns:a16="http://schemas.microsoft.com/office/drawing/2014/main" id="{6BF5AFF1-A698-9DB4-93C5-2B46BC576674}"/>
              </a:ext>
            </a:extLst>
          </p:cNvPr>
          <p:cNvSpPr txBox="1">
            <a:spLocks noGrp="1"/>
          </p:cNvSpPr>
          <p:nvPr>
            <p:ph idx="1"/>
          </p:nvPr>
        </p:nvSpPr>
        <p:spPr>
          <a:xfrm>
            <a:off x="661915" y="1331841"/>
            <a:ext cx="10515600" cy="4934568"/>
          </a:xfrm>
        </p:spPr>
        <p:txBody>
          <a:bodyPr/>
          <a:lstStyle/>
          <a:p>
            <a:pPr lvl="0"/>
            <a:r>
              <a:rPr lang="fr-FR"/>
              <a:t>Classification pronostic +++ </a:t>
            </a:r>
          </a:p>
        </p:txBody>
      </p:sp>
      <p:pic>
        <p:nvPicPr>
          <p:cNvPr id="4" name="Image 1">
            <a:extLst>
              <a:ext uri="{FF2B5EF4-FFF2-40B4-BE49-F238E27FC236}">
                <a16:creationId xmlns:a16="http://schemas.microsoft.com/office/drawing/2014/main" id="{6B410188-9A1D-D83C-6D28-CE14F4DC61CD}"/>
              </a:ext>
            </a:extLst>
          </p:cNvPr>
          <p:cNvPicPr>
            <a:picLocks noChangeAspect="1"/>
          </p:cNvPicPr>
          <p:nvPr/>
        </p:nvPicPr>
        <p:blipFill>
          <a:blip r:embed="rId2"/>
          <a:stretch>
            <a:fillRect/>
          </a:stretch>
        </p:blipFill>
        <p:spPr>
          <a:xfrm>
            <a:off x="1325880" y="2039294"/>
            <a:ext cx="9021689" cy="3519671"/>
          </a:xfrm>
          <a:prstGeom prst="rect">
            <a:avLst/>
          </a:prstGeom>
          <a:noFill/>
          <a:ln cap="flat">
            <a:noFill/>
          </a:ln>
        </p:spPr>
      </p:pic>
      <p:sp>
        <p:nvSpPr>
          <p:cNvPr id="5" name="Rectangle 2">
            <a:extLst>
              <a:ext uri="{FF2B5EF4-FFF2-40B4-BE49-F238E27FC236}">
                <a16:creationId xmlns:a16="http://schemas.microsoft.com/office/drawing/2014/main" id="{9FC820A3-882C-648C-2148-AD4BD900DBE1}"/>
              </a:ext>
            </a:extLst>
          </p:cNvPr>
          <p:cNvSpPr/>
          <p:nvPr/>
        </p:nvSpPr>
        <p:spPr>
          <a:xfrm>
            <a:off x="1495098" y="5558966"/>
            <a:ext cx="10528931" cy="923333"/>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dvTTb6c2036d.I"/>
              </a:rPr>
              <a:t>French AFU Cancer Committee Guideline </a:t>
            </a:r>
            <a:r>
              <a:rPr lang="en-US" sz="1800" b="0" i="0" u="none" strike="noStrike" kern="1200" cap="none" spc="0" baseline="0">
                <a:solidFill>
                  <a:srgbClr val="000000"/>
                </a:solidFill>
                <a:uFillTx/>
                <a:latin typeface="AdvTTb6c2036d.I+20"/>
              </a:rPr>
              <a:t>– </a:t>
            </a:r>
            <a:r>
              <a:rPr lang="en-US" sz="1800" b="0" i="0" u="none" strike="noStrike" kern="1200" cap="none" spc="0" baseline="0">
                <a:solidFill>
                  <a:srgbClr val="000000"/>
                </a:solidFill>
                <a:uFillTx/>
                <a:latin typeface="AdvTTb6c2036d.I"/>
              </a:rPr>
              <a:t>Update 2024</a:t>
            </a:r>
            <a:r>
              <a:rPr lang="en-US" sz="1800" b="0" i="0" u="none" strike="noStrike" kern="1200" cap="none" spc="0" baseline="0">
                <a:solidFill>
                  <a:srgbClr val="000000"/>
                </a:solidFill>
                <a:uFillTx/>
                <a:latin typeface="AdvTTb6c2036d.I+20"/>
              </a:rPr>
              <a:t>–</a:t>
            </a:r>
            <a:r>
              <a:rPr lang="en-US" sz="1800" b="0" i="0" u="none" strike="noStrike" kern="1200" cap="none" spc="0" baseline="0">
                <a:solidFill>
                  <a:srgbClr val="000000"/>
                </a:solidFill>
                <a:uFillTx/>
                <a:latin typeface="AdvTTb6c2036d.I"/>
              </a:rPr>
              <a:t>2026: Prostate cancer </a:t>
            </a:r>
            <a:r>
              <a:rPr lang="en-US" sz="1800" b="0" i="0" u="none" strike="noStrike" kern="1200" cap="none" spc="0" baseline="0">
                <a:solidFill>
                  <a:srgbClr val="000000"/>
                </a:solidFill>
                <a:uFillTx/>
                <a:latin typeface="AdvTTb6c2036d.I+20"/>
              </a:rPr>
              <a:t>– </a:t>
            </a:r>
            <a:r>
              <a:rPr lang="en-US" sz="1800" b="0" i="0" u="none" strike="noStrike" kern="1200" cap="none" spc="0" baseline="0">
                <a:solidFill>
                  <a:srgbClr val="000000"/>
                </a:solidFill>
                <a:uFillTx/>
                <a:latin typeface="AdvTTb6c2036d.I"/>
              </a:rPr>
              <a:t>Diagnosis and</a:t>
            </a:r>
            <a:br>
              <a:rPr lang="en-US" sz="1800" b="0" i="0" u="none" strike="noStrike" kern="1200" cap="none" spc="0" baseline="0">
                <a:solidFill>
                  <a:srgbClr val="000000"/>
                </a:solidFill>
                <a:uFillTx/>
                <a:latin typeface="AdvTTb6c2036d.I"/>
              </a:rPr>
            </a:br>
            <a:r>
              <a:rPr lang="en-US" sz="1800" b="0" i="0" u="none" strike="noStrike" kern="1200" cap="none" spc="0" baseline="0">
                <a:solidFill>
                  <a:srgbClr val="000000"/>
                </a:solidFill>
                <a:uFillTx/>
                <a:latin typeface="AdvTTb6c2036d.I"/>
              </a:rPr>
              <a:t>management of localised disease</a:t>
            </a:r>
            <a:r>
              <a:rPr lang="en-US" sz="1800" b="0" i="0" u="none" strike="noStrike" kern="1200" cap="none" spc="0" baseline="0">
                <a:solidFill>
                  <a:srgbClr val="000000"/>
                </a:solidFill>
                <a:uFillTx/>
                <a:latin typeface="Calibri"/>
              </a:rPr>
              <a:t> </a:t>
            </a:r>
            <a:br>
              <a:rPr lang="en-US" sz="1800" b="0" i="0" u="none" strike="noStrike" kern="1200" cap="none" spc="0" baseline="0">
                <a:solidFill>
                  <a:srgbClr val="000000"/>
                </a:solidFill>
                <a:uFillTx/>
                <a:latin typeface="Calibri"/>
              </a:rPr>
            </a:br>
            <a:endParaRPr lang="fr-FR" sz="1800" b="0" i="0" u="none" strike="noStrike" kern="1200" cap="none" spc="0" baseline="0">
              <a:solidFill>
                <a:srgbClr val="000000"/>
              </a:solidFill>
              <a:uFillTx/>
              <a:latin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C97DA7-21D0-121D-1214-7704AACAB345}"/>
              </a:ext>
            </a:extLst>
          </p:cNvPr>
          <p:cNvSpPr txBox="1">
            <a:spLocks noGrp="1"/>
          </p:cNvSpPr>
          <p:nvPr>
            <p:ph type="title"/>
          </p:nvPr>
        </p:nvSpPr>
        <p:spPr>
          <a:xfrm>
            <a:off x="1242614" y="241483"/>
            <a:ext cx="9354211" cy="765810"/>
          </a:xfrm>
        </p:spPr>
        <p:txBody>
          <a:bodyPr/>
          <a:lstStyle/>
          <a:p>
            <a:pPr lvl="0"/>
            <a:r>
              <a:rPr lang="fr-FR">
                <a:solidFill>
                  <a:srgbClr val="2E75B6"/>
                </a:solidFill>
                <a:latin typeface="Britannic Bold" pitchFamily="34"/>
              </a:rPr>
              <a:t>Bilan d’extension : </a:t>
            </a:r>
            <a:endParaRPr lang="fr-FR"/>
          </a:p>
        </p:txBody>
      </p:sp>
      <p:sp>
        <p:nvSpPr>
          <p:cNvPr id="3" name="Espace réservé du contenu 1">
            <a:extLst>
              <a:ext uri="{FF2B5EF4-FFF2-40B4-BE49-F238E27FC236}">
                <a16:creationId xmlns:a16="http://schemas.microsoft.com/office/drawing/2014/main" id="{98D74D7C-5C1F-46B0-1883-765B5D3570C4}"/>
              </a:ext>
            </a:extLst>
          </p:cNvPr>
          <p:cNvSpPr txBox="1">
            <a:spLocks noGrp="1"/>
          </p:cNvSpPr>
          <p:nvPr>
            <p:ph idx="1"/>
          </p:nvPr>
        </p:nvSpPr>
        <p:spPr>
          <a:xfrm>
            <a:off x="661915" y="1331841"/>
            <a:ext cx="10515600" cy="4934568"/>
          </a:xfrm>
        </p:spPr>
        <p:txBody>
          <a:bodyPr/>
          <a:lstStyle/>
          <a:p>
            <a:pPr lvl="0"/>
            <a:r>
              <a:rPr lang="fr-FR"/>
              <a:t>Classification du risque de progression : </a:t>
            </a:r>
            <a:r>
              <a:rPr lang="fr-FR" b="1"/>
              <a:t>Classification de d’Amico : </a:t>
            </a:r>
          </a:p>
          <a:p>
            <a:pPr marL="0" lvl="0" indent="0">
              <a:buNone/>
            </a:pPr>
            <a:endParaRPr lang="fr-FR"/>
          </a:p>
        </p:txBody>
      </p:sp>
      <p:graphicFrame>
        <p:nvGraphicFramePr>
          <p:cNvPr id="4" name="Tableau 5">
            <a:extLst>
              <a:ext uri="{FF2B5EF4-FFF2-40B4-BE49-F238E27FC236}">
                <a16:creationId xmlns:a16="http://schemas.microsoft.com/office/drawing/2014/main" id="{B6806F22-0925-B472-B158-CE01BEFC6C9D}"/>
              </a:ext>
            </a:extLst>
          </p:cNvPr>
          <p:cNvGraphicFramePr>
            <a:graphicFrameLocks noGrp="1"/>
          </p:cNvGraphicFramePr>
          <p:nvPr/>
        </p:nvGraphicFramePr>
        <p:xfrm>
          <a:off x="328927" y="2868509"/>
          <a:ext cx="11649712" cy="2229270"/>
        </p:xfrm>
        <a:graphic>
          <a:graphicData uri="http://schemas.openxmlformats.org/drawingml/2006/table">
            <a:tbl>
              <a:tblPr firstRow="1" bandRow="1">
                <a:effectLst/>
                <a:tableStyleId>{69CF1AB2-1976-4502-BF36-3FF5EA218861}</a:tableStyleId>
              </a:tblPr>
              <a:tblGrid>
                <a:gridCol w="3368302">
                  <a:extLst>
                    <a:ext uri="{9D8B030D-6E8A-4147-A177-3AD203B41FA5}">
                      <a16:colId xmlns:a16="http://schemas.microsoft.com/office/drawing/2014/main" val="1700588016"/>
                    </a:ext>
                  </a:extLst>
                </a:gridCol>
                <a:gridCol w="8281409">
                  <a:extLst>
                    <a:ext uri="{9D8B030D-6E8A-4147-A177-3AD203B41FA5}">
                      <a16:colId xmlns:a16="http://schemas.microsoft.com/office/drawing/2014/main" val="1512047619"/>
                    </a:ext>
                  </a:extLst>
                </a:gridCol>
              </a:tblGrid>
              <a:tr h="743087">
                <a:tc>
                  <a:txBody>
                    <a:bodyPr/>
                    <a:lstStyle/>
                    <a:p>
                      <a:pPr lvl="0" algn="ctr"/>
                      <a:r>
                        <a:rPr lang="fr-FR" sz="2400"/>
                        <a:t>Faible risque</a:t>
                      </a:r>
                      <a:r>
                        <a:rPr lang="fr-FR" sz="2400" baseline="0"/>
                        <a:t> </a:t>
                      </a:r>
                      <a:endParaRPr lang="fr-FR" sz="2400"/>
                    </a:p>
                  </a:txBody>
                  <a:tcPr/>
                </a:tc>
                <a:tc>
                  <a:txBody>
                    <a:bodyPr/>
                    <a:lstStyle/>
                    <a:p>
                      <a:pPr lvl="0" algn="ctr"/>
                      <a:r>
                        <a:rPr lang="fr-FR" sz="2400" b="0"/>
                        <a:t>PSA ≤ 10 ng/mL </a:t>
                      </a:r>
                      <a:r>
                        <a:rPr lang="fr-FR" sz="2400" b="1"/>
                        <a:t>ET</a:t>
                      </a:r>
                      <a:r>
                        <a:rPr lang="fr-FR" sz="2400" b="0"/>
                        <a:t> score ISUP 1 </a:t>
                      </a:r>
                      <a:r>
                        <a:rPr lang="fr-FR" sz="2400" b="1"/>
                        <a:t>ET</a:t>
                      </a:r>
                      <a:r>
                        <a:rPr lang="fr-FR" sz="2400" b="0"/>
                        <a:t> stade clinique T1c ou T2a</a:t>
                      </a:r>
                    </a:p>
                  </a:txBody>
                  <a:tcPr/>
                </a:tc>
                <a:extLst>
                  <a:ext uri="{0D108BD9-81ED-4DB2-BD59-A6C34878D82A}">
                    <a16:rowId xmlns:a16="http://schemas.microsoft.com/office/drawing/2014/main" val="17836399"/>
                  </a:ext>
                </a:extLst>
              </a:tr>
              <a:tr h="743087">
                <a:tc>
                  <a:txBody>
                    <a:bodyPr/>
                    <a:lstStyle/>
                    <a:p>
                      <a:pPr lvl="0" algn="ctr"/>
                      <a:r>
                        <a:rPr lang="fr-FR" sz="2400" b="1"/>
                        <a:t>Risque intermédiaire </a:t>
                      </a:r>
                    </a:p>
                  </a:txBody>
                  <a:tcPr/>
                </a:tc>
                <a:tc>
                  <a:txBody>
                    <a:bodyPr/>
                    <a:lstStyle/>
                    <a:p>
                      <a:pPr marL="0" lvl="0" algn="ctr" defTabSz="914400" rtl="0" hangingPunct="1"/>
                      <a:r>
                        <a:rPr lang="fr-FR" sz="2400" b="0" kern="1200">
                          <a:solidFill>
                            <a:srgbClr val="000000"/>
                          </a:solidFill>
                          <a:latin typeface="Calibri"/>
                        </a:rPr>
                        <a:t>PSA entre 10 et 20 ng/mL </a:t>
                      </a:r>
                      <a:r>
                        <a:rPr lang="fr-FR" sz="2400" b="1" kern="1200">
                          <a:solidFill>
                            <a:srgbClr val="000000"/>
                          </a:solidFill>
                          <a:latin typeface="Calibri"/>
                        </a:rPr>
                        <a:t>OU</a:t>
                      </a:r>
                      <a:r>
                        <a:rPr lang="fr-FR" sz="2400" b="0" kern="1200">
                          <a:solidFill>
                            <a:srgbClr val="000000"/>
                          </a:solidFill>
                          <a:latin typeface="Calibri"/>
                        </a:rPr>
                        <a:t> ISUP 2 à 3 </a:t>
                      </a:r>
                      <a:r>
                        <a:rPr lang="fr-FR" sz="2400" b="1" kern="1200">
                          <a:solidFill>
                            <a:srgbClr val="000000"/>
                          </a:solidFill>
                          <a:latin typeface="Calibri"/>
                        </a:rPr>
                        <a:t>OU</a:t>
                      </a:r>
                      <a:r>
                        <a:rPr lang="fr-FR" sz="2400" b="0" kern="1200">
                          <a:solidFill>
                            <a:srgbClr val="000000"/>
                          </a:solidFill>
                          <a:latin typeface="Calibri"/>
                        </a:rPr>
                        <a:t> stade clinique T2b</a:t>
                      </a:r>
                    </a:p>
                  </a:txBody>
                  <a:tcPr/>
                </a:tc>
                <a:extLst>
                  <a:ext uri="{0D108BD9-81ED-4DB2-BD59-A6C34878D82A}">
                    <a16:rowId xmlns:a16="http://schemas.microsoft.com/office/drawing/2014/main" val="1941467036"/>
                  </a:ext>
                </a:extLst>
              </a:tr>
              <a:tr h="743087">
                <a:tc>
                  <a:txBody>
                    <a:bodyPr/>
                    <a:lstStyle/>
                    <a:p>
                      <a:pPr lvl="0" algn="ctr"/>
                      <a:r>
                        <a:rPr lang="fr-FR" sz="2400" b="1"/>
                        <a:t>Haut risque </a:t>
                      </a:r>
                    </a:p>
                  </a:txBody>
                  <a:tcPr/>
                </a:tc>
                <a:tc>
                  <a:txBody>
                    <a:bodyPr/>
                    <a:lstStyle/>
                    <a:p>
                      <a:pPr marL="0" lvl="0" algn="ctr" defTabSz="914400" rtl="0" hangingPunct="1"/>
                      <a:r>
                        <a:rPr lang="fr-FR" sz="2400" b="0" kern="1200">
                          <a:solidFill>
                            <a:srgbClr val="000000"/>
                          </a:solidFill>
                          <a:latin typeface="Calibri"/>
                        </a:rPr>
                        <a:t>PSA &gt; 20 ng/mL </a:t>
                      </a:r>
                      <a:r>
                        <a:rPr lang="fr-FR" sz="2400" b="1" kern="1200">
                          <a:solidFill>
                            <a:srgbClr val="000000"/>
                          </a:solidFill>
                          <a:latin typeface="Calibri"/>
                        </a:rPr>
                        <a:t>OU</a:t>
                      </a:r>
                      <a:r>
                        <a:rPr lang="fr-FR" sz="2400" b="0" kern="1200">
                          <a:solidFill>
                            <a:srgbClr val="000000"/>
                          </a:solidFill>
                          <a:latin typeface="Calibri"/>
                        </a:rPr>
                        <a:t> score ISUP &gt; 3 </a:t>
                      </a:r>
                      <a:r>
                        <a:rPr lang="fr-FR" sz="2400" b="1" kern="1200">
                          <a:solidFill>
                            <a:srgbClr val="000000"/>
                          </a:solidFill>
                          <a:latin typeface="Calibri"/>
                        </a:rPr>
                        <a:t>OU</a:t>
                      </a:r>
                      <a:r>
                        <a:rPr lang="fr-FR" sz="2400" b="0" kern="1200">
                          <a:solidFill>
                            <a:srgbClr val="000000"/>
                          </a:solidFill>
                          <a:latin typeface="Calibri"/>
                        </a:rPr>
                        <a:t> stade clinique T2c</a:t>
                      </a:r>
                    </a:p>
                  </a:txBody>
                  <a:tcPr/>
                </a:tc>
                <a:extLst>
                  <a:ext uri="{0D108BD9-81ED-4DB2-BD59-A6C34878D82A}">
                    <a16:rowId xmlns:a16="http://schemas.microsoft.com/office/drawing/2014/main" val="3565762724"/>
                  </a:ext>
                </a:extLst>
              </a:tr>
            </a:tbl>
          </a:graphicData>
        </a:graphic>
      </p:graphicFrame>
      <p:sp>
        <p:nvSpPr>
          <p:cNvPr id="5" name="Rectangle 7">
            <a:extLst>
              <a:ext uri="{FF2B5EF4-FFF2-40B4-BE49-F238E27FC236}">
                <a16:creationId xmlns:a16="http://schemas.microsoft.com/office/drawing/2014/main" id="{6E3CA2EB-B3B0-8C30-64C7-51EC7D5E48E8}"/>
              </a:ext>
            </a:extLst>
          </p:cNvPr>
          <p:cNvSpPr/>
          <p:nvPr/>
        </p:nvSpPr>
        <p:spPr>
          <a:xfrm>
            <a:off x="1837998" y="5220428"/>
            <a:ext cx="10528931" cy="923333"/>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dvTTb6c2036d.I"/>
              </a:rPr>
              <a:t>French AFU Cancer Committee Guideline </a:t>
            </a:r>
            <a:r>
              <a:rPr lang="en-US" sz="1800" b="0" i="0" u="none" strike="noStrike" kern="1200" cap="none" spc="0" baseline="0">
                <a:solidFill>
                  <a:srgbClr val="000000"/>
                </a:solidFill>
                <a:uFillTx/>
                <a:latin typeface="AdvTTb6c2036d.I+20"/>
              </a:rPr>
              <a:t>– </a:t>
            </a:r>
            <a:r>
              <a:rPr lang="en-US" sz="1800" b="0" i="0" u="none" strike="noStrike" kern="1200" cap="none" spc="0" baseline="0">
                <a:solidFill>
                  <a:srgbClr val="000000"/>
                </a:solidFill>
                <a:uFillTx/>
                <a:latin typeface="AdvTTb6c2036d.I"/>
              </a:rPr>
              <a:t>Update 2024</a:t>
            </a:r>
            <a:r>
              <a:rPr lang="en-US" sz="1800" b="0" i="0" u="none" strike="noStrike" kern="1200" cap="none" spc="0" baseline="0">
                <a:solidFill>
                  <a:srgbClr val="000000"/>
                </a:solidFill>
                <a:uFillTx/>
                <a:latin typeface="AdvTTb6c2036d.I+20"/>
              </a:rPr>
              <a:t>–</a:t>
            </a:r>
            <a:r>
              <a:rPr lang="en-US" sz="1800" b="0" i="0" u="none" strike="noStrike" kern="1200" cap="none" spc="0" baseline="0">
                <a:solidFill>
                  <a:srgbClr val="000000"/>
                </a:solidFill>
                <a:uFillTx/>
                <a:latin typeface="AdvTTb6c2036d.I"/>
              </a:rPr>
              <a:t>2026: Prostate cancer </a:t>
            </a:r>
            <a:r>
              <a:rPr lang="en-US" sz="1800" b="0" i="0" u="none" strike="noStrike" kern="1200" cap="none" spc="0" baseline="0">
                <a:solidFill>
                  <a:srgbClr val="000000"/>
                </a:solidFill>
                <a:uFillTx/>
                <a:latin typeface="AdvTTb6c2036d.I+20"/>
              </a:rPr>
              <a:t>– </a:t>
            </a:r>
            <a:r>
              <a:rPr lang="en-US" sz="1800" b="0" i="0" u="none" strike="noStrike" kern="1200" cap="none" spc="0" baseline="0">
                <a:solidFill>
                  <a:srgbClr val="000000"/>
                </a:solidFill>
                <a:uFillTx/>
                <a:latin typeface="AdvTTb6c2036d.I"/>
              </a:rPr>
              <a:t>Diagnosis and</a:t>
            </a:r>
            <a:br>
              <a:rPr lang="en-US" sz="1800" b="0" i="0" u="none" strike="noStrike" kern="1200" cap="none" spc="0" baseline="0">
                <a:solidFill>
                  <a:srgbClr val="000000"/>
                </a:solidFill>
                <a:uFillTx/>
                <a:latin typeface="AdvTTb6c2036d.I"/>
              </a:rPr>
            </a:br>
            <a:r>
              <a:rPr lang="en-US" sz="1800" b="0" i="0" u="none" strike="noStrike" kern="1200" cap="none" spc="0" baseline="0">
                <a:solidFill>
                  <a:srgbClr val="000000"/>
                </a:solidFill>
                <a:uFillTx/>
                <a:latin typeface="AdvTTb6c2036d.I"/>
              </a:rPr>
              <a:t>management of localised disease</a:t>
            </a:r>
            <a:r>
              <a:rPr lang="en-US" sz="1800" b="0" i="0" u="none" strike="noStrike" kern="1200" cap="none" spc="0" baseline="0">
                <a:solidFill>
                  <a:srgbClr val="000000"/>
                </a:solidFill>
                <a:uFillTx/>
                <a:latin typeface="Calibri"/>
              </a:rPr>
              <a:t> </a:t>
            </a:r>
            <a:br>
              <a:rPr lang="en-US" sz="1800" b="0" i="0" u="none" strike="noStrike" kern="1200" cap="none" spc="0" baseline="0">
                <a:solidFill>
                  <a:srgbClr val="000000"/>
                </a:solidFill>
                <a:uFillTx/>
                <a:latin typeface="Calibri"/>
              </a:rPr>
            </a:br>
            <a:endParaRPr lang="fr-FR" sz="1800" b="0" i="0" u="none" strike="noStrike" kern="1200" cap="none" spc="0" baseline="0">
              <a:solidFill>
                <a:srgbClr val="000000"/>
              </a:solidFill>
              <a:uFillTx/>
              <a:latin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5FE496-D034-2590-5DE1-BDA048F033F9}"/>
              </a:ext>
            </a:extLst>
          </p:cNvPr>
          <p:cNvSpPr txBox="1">
            <a:spLocks noGrp="1"/>
          </p:cNvSpPr>
          <p:nvPr>
            <p:ph type="title"/>
          </p:nvPr>
        </p:nvSpPr>
        <p:spPr>
          <a:xfrm>
            <a:off x="1242614" y="241483"/>
            <a:ext cx="9354211" cy="765810"/>
          </a:xfrm>
        </p:spPr>
        <p:txBody>
          <a:bodyPr/>
          <a:lstStyle/>
          <a:p>
            <a:pPr lvl="0"/>
            <a:r>
              <a:rPr lang="fr-FR">
                <a:solidFill>
                  <a:srgbClr val="2E75B6"/>
                </a:solidFill>
                <a:latin typeface="Britannic Bold" pitchFamily="34"/>
              </a:rPr>
              <a:t>Bilan d’extension : </a:t>
            </a:r>
            <a:endParaRPr lang="fr-FR"/>
          </a:p>
        </p:txBody>
      </p:sp>
      <p:sp>
        <p:nvSpPr>
          <p:cNvPr id="3" name="Espace réservé du contenu 1">
            <a:extLst>
              <a:ext uri="{FF2B5EF4-FFF2-40B4-BE49-F238E27FC236}">
                <a16:creationId xmlns:a16="http://schemas.microsoft.com/office/drawing/2014/main" id="{838D76D5-5838-0BE9-AB39-0C5F51C0D30F}"/>
              </a:ext>
            </a:extLst>
          </p:cNvPr>
          <p:cNvSpPr txBox="1">
            <a:spLocks noGrp="1"/>
          </p:cNvSpPr>
          <p:nvPr>
            <p:ph idx="1"/>
          </p:nvPr>
        </p:nvSpPr>
        <p:spPr>
          <a:xfrm>
            <a:off x="661915" y="920361"/>
            <a:ext cx="10733794" cy="5777618"/>
          </a:xfrm>
        </p:spPr>
        <p:txBody>
          <a:bodyPr/>
          <a:lstStyle/>
          <a:p>
            <a:pPr lvl="0"/>
            <a:r>
              <a:rPr lang="fr-FR" b="1"/>
              <a:t>IRM :</a:t>
            </a:r>
            <a:r>
              <a:rPr lang="fr-FR"/>
              <a:t> Examen de référence pour l’extension loco régionale </a:t>
            </a:r>
          </a:p>
          <a:p>
            <a:pPr lvl="0"/>
            <a:r>
              <a:rPr lang="fr-FR" b="1"/>
              <a:t>Scintigraphie osseuse : </a:t>
            </a:r>
          </a:p>
          <a:p>
            <a:pPr marL="903290" lvl="0" indent="-457200">
              <a:buChar char="-"/>
            </a:pPr>
            <a:r>
              <a:rPr lang="fr-FR"/>
              <a:t>Métastases osseuses </a:t>
            </a:r>
          </a:p>
          <a:p>
            <a:pPr marL="903290" lvl="0" indent="-457200">
              <a:buChar char="-"/>
            </a:pPr>
            <a:r>
              <a:rPr lang="fr-FR"/>
              <a:t>Indications : haut risque, risque intérmédiaire, devant tout symptôme osseux </a:t>
            </a:r>
            <a:endParaRPr lang="fr-FR" b="1"/>
          </a:p>
          <a:p>
            <a:pPr lvl="0"/>
            <a:r>
              <a:rPr lang="fr-FR" b="1"/>
              <a:t>TDM TAP : </a:t>
            </a:r>
          </a:p>
          <a:p>
            <a:pPr marL="903290" lvl="0" indent="-457200">
              <a:lnSpc>
                <a:spcPct val="100000"/>
              </a:lnSpc>
              <a:buChar char="-"/>
            </a:pPr>
            <a:r>
              <a:rPr lang="fr-FR"/>
              <a:t>Extension ganglionnaire, osseuse, viscérale </a:t>
            </a:r>
          </a:p>
          <a:p>
            <a:pPr marL="903290" lvl="0" indent="-457200">
              <a:lnSpc>
                <a:spcPct val="100000"/>
              </a:lnSpc>
              <a:buChar char="-"/>
            </a:pPr>
            <a:r>
              <a:rPr lang="fr-FR"/>
              <a:t>Indication : groupe Haut risque </a:t>
            </a:r>
          </a:p>
          <a:p>
            <a:pPr marL="457200" lvl="0" indent="-457200" defTabSz="354009">
              <a:lnSpc>
                <a:spcPct val="100000"/>
              </a:lnSpc>
            </a:pPr>
            <a:r>
              <a:rPr lang="fr-FR" b="1"/>
              <a:t>Imagerie métabolique : PET SCAN à la choline / PSMA +++</a:t>
            </a:r>
          </a:p>
          <a:p>
            <a:pPr marL="446090" lvl="0" indent="0">
              <a:buNone/>
            </a:pPr>
            <a:r>
              <a:rPr lang="fr-FR" b="1"/>
              <a:t>-    </a:t>
            </a:r>
            <a:r>
              <a:rPr lang="fr-FR"/>
              <a:t>Indication : </a:t>
            </a:r>
            <a:r>
              <a:rPr lang="fr-MA"/>
              <a:t>Cancer de prostate haut risque/ localement avancé si disponible</a:t>
            </a:r>
            <a:endParaRPr lang="fr-FR"/>
          </a:p>
          <a:p>
            <a:pPr marL="0" lvl="0" indent="0">
              <a:buNone/>
            </a:pPr>
            <a:endParaRPr lang="fr-FR" b="1"/>
          </a:p>
          <a:p>
            <a:pPr marL="0" lvl="0" indent="0">
              <a:buNone/>
            </a:pPr>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43C8C4-B987-F73B-76EE-FC960D1A47B6}"/>
              </a:ext>
            </a:extLst>
          </p:cNvPr>
          <p:cNvSpPr txBox="1">
            <a:spLocks noGrp="1"/>
          </p:cNvSpPr>
          <p:nvPr>
            <p:ph type="title"/>
          </p:nvPr>
        </p:nvSpPr>
        <p:spPr>
          <a:xfrm>
            <a:off x="1242614" y="241483"/>
            <a:ext cx="9354211" cy="765810"/>
          </a:xfrm>
        </p:spPr>
        <p:txBody>
          <a:bodyPr/>
          <a:lstStyle/>
          <a:p>
            <a:pPr lvl="0"/>
            <a:r>
              <a:rPr lang="fr-FR">
                <a:solidFill>
                  <a:srgbClr val="2E75B6"/>
                </a:solidFill>
                <a:latin typeface="Britannic Bold" pitchFamily="34"/>
              </a:rPr>
              <a:t>Classification TNM : </a:t>
            </a:r>
            <a:endParaRPr lang="fr-FR"/>
          </a:p>
        </p:txBody>
      </p:sp>
      <p:sp>
        <p:nvSpPr>
          <p:cNvPr id="3" name="Espace réservé du contenu 1">
            <a:extLst>
              <a:ext uri="{FF2B5EF4-FFF2-40B4-BE49-F238E27FC236}">
                <a16:creationId xmlns:a16="http://schemas.microsoft.com/office/drawing/2014/main" id="{9F60FA1D-7630-856A-5897-E0833C7F3F8D}"/>
              </a:ext>
            </a:extLst>
          </p:cNvPr>
          <p:cNvSpPr txBox="1">
            <a:spLocks noGrp="1"/>
          </p:cNvSpPr>
          <p:nvPr>
            <p:ph idx="1"/>
          </p:nvPr>
        </p:nvSpPr>
        <p:spPr>
          <a:xfrm>
            <a:off x="661915" y="1331841"/>
            <a:ext cx="10515600" cy="4934568"/>
          </a:xfrm>
        </p:spPr>
        <p:txBody>
          <a:bodyPr/>
          <a:lstStyle/>
          <a:p>
            <a:pPr marL="0" lvl="0" indent="0">
              <a:buNone/>
            </a:pPr>
            <a:r>
              <a:rPr lang="fr-FR" b="1"/>
              <a:t>	</a:t>
            </a:r>
          </a:p>
          <a:p>
            <a:pPr marL="0" lvl="0" indent="0">
              <a:buNone/>
            </a:pPr>
            <a:endParaRPr lang="fr-FR"/>
          </a:p>
        </p:txBody>
      </p:sp>
      <p:pic>
        <p:nvPicPr>
          <p:cNvPr id="4" name="Image 1">
            <a:extLst>
              <a:ext uri="{FF2B5EF4-FFF2-40B4-BE49-F238E27FC236}">
                <a16:creationId xmlns:a16="http://schemas.microsoft.com/office/drawing/2014/main" id="{E5A43AB8-DA08-6129-F289-4DA89886BD3D}"/>
              </a:ext>
            </a:extLst>
          </p:cNvPr>
          <p:cNvPicPr>
            <a:picLocks noChangeAspect="1"/>
          </p:cNvPicPr>
          <p:nvPr/>
        </p:nvPicPr>
        <p:blipFill>
          <a:blip r:embed="rId2"/>
          <a:stretch>
            <a:fillRect/>
          </a:stretch>
        </p:blipFill>
        <p:spPr>
          <a:xfrm>
            <a:off x="482949" y="908703"/>
            <a:ext cx="10873523" cy="5160626"/>
          </a:xfrm>
          <a:prstGeom prst="rect">
            <a:avLst/>
          </a:prstGeom>
          <a:noFill/>
          <a:ln cap="flat">
            <a:noFill/>
          </a:ln>
        </p:spPr>
      </p:pic>
      <p:sp>
        <p:nvSpPr>
          <p:cNvPr id="5" name="Rectangle 4">
            <a:extLst>
              <a:ext uri="{FF2B5EF4-FFF2-40B4-BE49-F238E27FC236}">
                <a16:creationId xmlns:a16="http://schemas.microsoft.com/office/drawing/2014/main" id="{93FB5879-70BA-54EF-5013-7BF333A565B8}"/>
              </a:ext>
            </a:extLst>
          </p:cNvPr>
          <p:cNvSpPr/>
          <p:nvPr/>
        </p:nvSpPr>
        <p:spPr>
          <a:xfrm>
            <a:off x="1095048" y="6069330"/>
            <a:ext cx="10528931" cy="923333"/>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dvTTb6c2036d.I"/>
              </a:rPr>
              <a:t>French AFU Cancer Committee Guideline </a:t>
            </a:r>
            <a:r>
              <a:rPr lang="en-US" sz="1800" b="0" i="0" u="none" strike="noStrike" kern="1200" cap="none" spc="0" baseline="0">
                <a:solidFill>
                  <a:srgbClr val="000000"/>
                </a:solidFill>
                <a:uFillTx/>
                <a:latin typeface="AdvTTb6c2036d.I+20"/>
              </a:rPr>
              <a:t>– </a:t>
            </a:r>
            <a:r>
              <a:rPr lang="en-US" sz="1800" b="0" i="0" u="none" strike="noStrike" kern="1200" cap="none" spc="0" baseline="0">
                <a:solidFill>
                  <a:srgbClr val="000000"/>
                </a:solidFill>
                <a:uFillTx/>
                <a:latin typeface="AdvTTb6c2036d.I"/>
              </a:rPr>
              <a:t>Update 2024</a:t>
            </a:r>
            <a:r>
              <a:rPr lang="en-US" sz="1800" b="0" i="0" u="none" strike="noStrike" kern="1200" cap="none" spc="0" baseline="0">
                <a:solidFill>
                  <a:srgbClr val="000000"/>
                </a:solidFill>
                <a:uFillTx/>
                <a:latin typeface="AdvTTb6c2036d.I+20"/>
              </a:rPr>
              <a:t>–</a:t>
            </a:r>
            <a:r>
              <a:rPr lang="en-US" sz="1800" b="0" i="0" u="none" strike="noStrike" kern="1200" cap="none" spc="0" baseline="0">
                <a:solidFill>
                  <a:srgbClr val="000000"/>
                </a:solidFill>
                <a:uFillTx/>
                <a:latin typeface="AdvTTb6c2036d.I"/>
              </a:rPr>
              <a:t>2026: Prostate cancer </a:t>
            </a:r>
            <a:r>
              <a:rPr lang="en-US" sz="1800" b="0" i="0" u="none" strike="noStrike" kern="1200" cap="none" spc="0" baseline="0">
                <a:solidFill>
                  <a:srgbClr val="000000"/>
                </a:solidFill>
                <a:uFillTx/>
                <a:latin typeface="AdvTTb6c2036d.I+20"/>
              </a:rPr>
              <a:t>– </a:t>
            </a:r>
            <a:r>
              <a:rPr lang="en-US" sz="1800" b="0" i="0" u="none" strike="noStrike" kern="1200" cap="none" spc="0" baseline="0">
                <a:solidFill>
                  <a:srgbClr val="000000"/>
                </a:solidFill>
                <a:uFillTx/>
                <a:latin typeface="AdvTTb6c2036d.I"/>
              </a:rPr>
              <a:t>Diagnosis and</a:t>
            </a:r>
            <a:br>
              <a:rPr lang="en-US" sz="1800" b="0" i="0" u="none" strike="noStrike" kern="1200" cap="none" spc="0" baseline="0">
                <a:solidFill>
                  <a:srgbClr val="000000"/>
                </a:solidFill>
                <a:uFillTx/>
                <a:latin typeface="AdvTTb6c2036d.I"/>
              </a:rPr>
            </a:br>
            <a:r>
              <a:rPr lang="en-US" sz="1800" b="0" i="0" u="none" strike="noStrike" kern="1200" cap="none" spc="0" baseline="0">
                <a:solidFill>
                  <a:srgbClr val="000000"/>
                </a:solidFill>
                <a:uFillTx/>
                <a:latin typeface="AdvTTb6c2036d.I"/>
              </a:rPr>
              <a:t>management of localised disease</a:t>
            </a:r>
            <a:r>
              <a:rPr lang="en-US" sz="1800" b="0" i="0" u="none" strike="noStrike" kern="1200" cap="none" spc="0" baseline="0">
                <a:solidFill>
                  <a:srgbClr val="000000"/>
                </a:solidFill>
                <a:uFillTx/>
                <a:latin typeface="Calibri"/>
              </a:rPr>
              <a:t> </a:t>
            </a:r>
            <a:br>
              <a:rPr lang="en-US" sz="1800" b="0" i="0" u="none" strike="noStrike" kern="1200" cap="none" spc="0" baseline="0">
                <a:solidFill>
                  <a:srgbClr val="000000"/>
                </a:solidFill>
                <a:uFillTx/>
                <a:latin typeface="Calibri"/>
              </a:rPr>
            </a:br>
            <a:endParaRPr lang="fr-FR" sz="1800" b="0" i="0" u="none" strike="noStrike" kern="1200" cap="none" spc="0" baseline="0">
              <a:solidFill>
                <a:srgbClr val="000000"/>
              </a:solidFill>
              <a:uFillTx/>
              <a:latin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67DFE6-61D3-DD09-7350-0C0F418B02D1}"/>
              </a:ext>
            </a:extLst>
          </p:cNvPr>
          <p:cNvSpPr txBox="1">
            <a:spLocks noGrp="1"/>
          </p:cNvSpPr>
          <p:nvPr>
            <p:ph type="title"/>
          </p:nvPr>
        </p:nvSpPr>
        <p:spPr>
          <a:xfrm>
            <a:off x="1242614" y="241483"/>
            <a:ext cx="9354211" cy="765810"/>
          </a:xfrm>
        </p:spPr>
        <p:txBody>
          <a:bodyPr/>
          <a:lstStyle/>
          <a:p>
            <a:pPr lvl="0"/>
            <a:r>
              <a:rPr lang="fr-FR">
                <a:solidFill>
                  <a:srgbClr val="2E75B6"/>
                </a:solidFill>
                <a:latin typeface="Britannic Bold" pitchFamily="34"/>
              </a:rPr>
              <a:t>Traitement : </a:t>
            </a:r>
            <a:endParaRPr lang="fr-FR"/>
          </a:p>
        </p:txBody>
      </p:sp>
      <p:sp>
        <p:nvSpPr>
          <p:cNvPr id="3" name="Espace réservé du contenu 1">
            <a:extLst>
              <a:ext uri="{FF2B5EF4-FFF2-40B4-BE49-F238E27FC236}">
                <a16:creationId xmlns:a16="http://schemas.microsoft.com/office/drawing/2014/main" id="{90BC35E6-DD33-D466-9877-1AE8D6505629}"/>
              </a:ext>
            </a:extLst>
          </p:cNvPr>
          <p:cNvSpPr txBox="1">
            <a:spLocks noGrp="1"/>
          </p:cNvSpPr>
          <p:nvPr>
            <p:ph idx="1"/>
          </p:nvPr>
        </p:nvSpPr>
        <p:spPr>
          <a:xfrm>
            <a:off x="570475" y="1897380"/>
            <a:ext cx="10515600" cy="3248899"/>
          </a:xfrm>
        </p:spPr>
        <p:txBody>
          <a:bodyPr/>
          <a:lstStyle/>
          <a:p>
            <a:pPr marL="0" lvl="0" indent="0">
              <a:buNone/>
            </a:pPr>
            <a:r>
              <a:rPr lang="fr-FR" b="1"/>
              <a:t>	</a:t>
            </a:r>
          </a:p>
          <a:p>
            <a:pPr lvl="1"/>
            <a:r>
              <a:rPr lang="fr-FR" sz="3200" b="1">
                <a:solidFill>
                  <a:srgbClr val="C00000"/>
                </a:solidFill>
              </a:rPr>
              <a:t>Eradiquer</a:t>
            </a:r>
            <a:r>
              <a:rPr lang="fr-FR" sz="3200"/>
              <a:t> le cancer de prostate</a:t>
            </a:r>
          </a:p>
          <a:p>
            <a:pPr lvl="1"/>
            <a:r>
              <a:rPr lang="fr-FR" sz="3200" b="1">
                <a:solidFill>
                  <a:srgbClr val="C00000"/>
                </a:solidFill>
              </a:rPr>
              <a:t>Améliorer</a:t>
            </a:r>
            <a:r>
              <a:rPr lang="fr-FR" sz="3200"/>
              <a:t> de la survie et la qualité de vie</a:t>
            </a:r>
          </a:p>
          <a:p>
            <a:pPr lvl="1"/>
            <a:r>
              <a:rPr lang="fr-FR" sz="3200" b="1">
                <a:solidFill>
                  <a:srgbClr val="C00000"/>
                </a:solidFill>
              </a:rPr>
              <a:t>Préserver</a:t>
            </a:r>
            <a:r>
              <a:rPr lang="fr-FR" sz="3200"/>
              <a:t> tant que possible la fonction sexuelle et la continence urinaire</a:t>
            </a:r>
          </a:p>
        </p:txBody>
      </p:sp>
      <p:sp>
        <p:nvSpPr>
          <p:cNvPr id="4" name="Espace réservé du contenu 1">
            <a:extLst>
              <a:ext uri="{FF2B5EF4-FFF2-40B4-BE49-F238E27FC236}">
                <a16:creationId xmlns:a16="http://schemas.microsoft.com/office/drawing/2014/main" id="{3365C23A-D1AF-784E-1286-DF632626DD38}"/>
              </a:ext>
            </a:extLst>
          </p:cNvPr>
          <p:cNvSpPr txBox="1"/>
          <p:nvPr/>
        </p:nvSpPr>
        <p:spPr>
          <a:xfrm>
            <a:off x="661915" y="920361"/>
            <a:ext cx="10733794" cy="5777618"/>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fr-FR" sz="2800" b="1" i="0" u="none" strike="noStrike" kern="1200" cap="none" spc="0" baseline="0">
              <a:solidFill>
                <a:srgbClr val="000000"/>
              </a:solidFill>
              <a:uFillTx/>
              <a:latin typeface="Calibri"/>
            </a:endParaRPr>
          </a:p>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fr-FR" sz="2800" b="0" i="0" u="none" strike="noStrike" kern="1200" cap="none" spc="0" baseline="0">
              <a:solidFill>
                <a:srgbClr val="000000"/>
              </a:solidFill>
              <a:uFillTx/>
              <a:latin typeface="Calibri"/>
            </a:endParaRPr>
          </a:p>
        </p:txBody>
      </p:sp>
      <p:sp>
        <p:nvSpPr>
          <p:cNvPr id="5" name="Titre 1">
            <a:extLst>
              <a:ext uri="{FF2B5EF4-FFF2-40B4-BE49-F238E27FC236}">
                <a16:creationId xmlns:a16="http://schemas.microsoft.com/office/drawing/2014/main" id="{81BF3F5F-B624-C45D-8679-24C79B0F5253}"/>
              </a:ext>
            </a:extLst>
          </p:cNvPr>
          <p:cNvSpPr txBox="1"/>
          <p:nvPr/>
        </p:nvSpPr>
        <p:spPr>
          <a:xfrm>
            <a:off x="1357938" y="920361"/>
            <a:ext cx="7180271" cy="868826"/>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4400" b="0" i="0" u="none" strike="noStrike" kern="1200" cap="none" spc="0" baseline="0">
                <a:solidFill>
                  <a:srgbClr val="00B050"/>
                </a:solidFill>
                <a:uFillTx/>
                <a:latin typeface="Britannic Bold" pitchFamily="34"/>
              </a:rPr>
              <a:t>Objectifs : </a:t>
            </a:r>
            <a:endParaRPr lang="fr-FR" sz="4400" b="0" i="0" u="none" strike="noStrike" kern="1200" cap="none" spc="0" baseline="0">
              <a:solidFill>
                <a:srgbClr val="000000"/>
              </a:solidFill>
              <a:uFillTx/>
              <a:latin typeface="Calibri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C61746E-3C5F-1E53-029C-299825789841}"/>
              </a:ext>
            </a:extLst>
          </p:cNvPr>
          <p:cNvSpPr txBox="1">
            <a:spLocks noGrp="1"/>
          </p:cNvSpPr>
          <p:nvPr>
            <p:ph idx="1"/>
          </p:nvPr>
        </p:nvSpPr>
        <p:spPr>
          <a:xfrm>
            <a:off x="559045" y="1883206"/>
            <a:ext cx="10515600" cy="4366186"/>
          </a:xfrm>
        </p:spPr>
        <p:txBody>
          <a:bodyPr/>
          <a:lstStyle/>
          <a:p>
            <a:pPr lvl="0"/>
            <a:r>
              <a:rPr lang="fr-FR" b="1"/>
              <a:t>Abstention-Surveillance : </a:t>
            </a:r>
          </a:p>
          <a:p>
            <a:pPr marL="993779" lvl="0" indent="-457200">
              <a:lnSpc>
                <a:spcPct val="110000"/>
              </a:lnSpc>
              <a:buChar char="-"/>
            </a:pPr>
            <a:r>
              <a:rPr lang="fr-FR">
                <a:cs typeface="Arial" pitchFamily="34"/>
              </a:rPr>
              <a:t>Traitement à </a:t>
            </a:r>
            <a:r>
              <a:rPr lang="fr-FR" b="1">
                <a:cs typeface="Arial" pitchFamily="34"/>
              </a:rPr>
              <a:t>visée palliative</a:t>
            </a:r>
            <a:r>
              <a:rPr lang="fr-FR">
                <a:cs typeface="Arial" pitchFamily="34"/>
              </a:rPr>
              <a:t> </a:t>
            </a:r>
          </a:p>
          <a:p>
            <a:pPr marL="993779" lvl="0" indent="-457200">
              <a:lnSpc>
                <a:spcPct val="110000"/>
              </a:lnSpc>
              <a:buChar char="-"/>
            </a:pPr>
            <a:r>
              <a:rPr lang="fr-FR">
                <a:cs typeface="Arial" pitchFamily="34"/>
              </a:rPr>
              <a:t>les patients surveillés et devenant symptomatiques et métastatiques.</a:t>
            </a:r>
          </a:p>
          <a:p>
            <a:pPr marL="993779" lvl="0" indent="-457200">
              <a:lnSpc>
                <a:spcPct val="110000"/>
              </a:lnSpc>
              <a:buChar char="-"/>
            </a:pPr>
            <a:r>
              <a:rPr lang="fr-FR">
                <a:cs typeface="Arial" pitchFamily="34"/>
              </a:rPr>
              <a:t>Cancer </a:t>
            </a:r>
            <a:r>
              <a:rPr lang="fr-FR" b="1">
                <a:cs typeface="Arial" pitchFamily="34"/>
              </a:rPr>
              <a:t>initialement localisé </a:t>
            </a:r>
            <a:r>
              <a:rPr lang="fr-FR">
                <a:cs typeface="Arial" pitchFamily="34"/>
              </a:rPr>
              <a:t>mais ayant une </a:t>
            </a:r>
            <a:r>
              <a:rPr lang="fr-FR" b="1">
                <a:cs typeface="Arial" pitchFamily="34"/>
              </a:rPr>
              <a:t>probabilité de survie limitée</a:t>
            </a:r>
            <a:r>
              <a:rPr lang="fr-FR">
                <a:cs typeface="Arial" pitchFamily="34"/>
              </a:rPr>
              <a:t> en raison des polypathologies associées</a:t>
            </a:r>
            <a:r>
              <a:rPr lang="fr-FR">
                <a:cs typeface="Times New Roman" pitchFamily="18"/>
              </a:rPr>
              <a:t>. </a:t>
            </a:r>
            <a:endParaRPr lang="fr-FR">
              <a:cs typeface="Arial" pitchFamily="34"/>
            </a:endParaRPr>
          </a:p>
        </p:txBody>
      </p:sp>
      <p:sp>
        <p:nvSpPr>
          <p:cNvPr id="3" name="Espace réservé du contenu 1">
            <a:extLst>
              <a:ext uri="{FF2B5EF4-FFF2-40B4-BE49-F238E27FC236}">
                <a16:creationId xmlns:a16="http://schemas.microsoft.com/office/drawing/2014/main" id="{81A0813B-5C79-0601-A47D-635FA9DD2BF1}"/>
              </a:ext>
            </a:extLst>
          </p:cNvPr>
          <p:cNvSpPr txBox="1"/>
          <p:nvPr/>
        </p:nvSpPr>
        <p:spPr>
          <a:xfrm>
            <a:off x="661915" y="920361"/>
            <a:ext cx="10733794" cy="5777618"/>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fr-FR" sz="2800" b="1" i="0" u="none" strike="noStrike" kern="1200" cap="none" spc="0" baseline="0">
              <a:solidFill>
                <a:srgbClr val="000000"/>
              </a:solidFill>
              <a:uFillTx/>
              <a:latin typeface="Calibri"/>
            </a:endParaRPr>
          </a:p>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fr-FR" sz="2800" b="0" i="0" u="none" strike="noStrike" kern="1200" cap="none" spc="0" baseline="0">
              <a:solidFill>
                <a:srgbClr val="000000"/>
              </a:solidFill>
              <a:uFillTx/>
              <a:latin typeface="Calibri"/>
            </a:endParaRPr>
          </a:p>
        </p:txBody>
      </p:sp>
      <p:sp>
        <p:nvSpPr>
          <p:cNvPr id="4" name="Titre 1">
            <a:extLst>
              <a:ext uri="{FF2B5EF4-FFF2-40B4-BE49-F238E27FC236}">
                <a16:creationId xmlns:a16="http://schemas.microsoft.com/office/drawing/2014/main" id="{DFB5D463-23C4-BD52-0B30-6FC093C62457}"/>
              </a:ext>
            </a:extLst>
          </p:cNvPr>
          <p:cNvSpPr txBox="1">
            <a:spLocks noGrp="1"/>
          </p:cNvSpPr>
          <p:nvPr>
            <p:ph type="title"/>
          </p:nvPr>
        </p:nvSpPr>
        <p:spPr>
          <a:xfrm>
            <a:off x="1139744" y="-5148"/>
            <a:ext cx="9354211" cy="765810"/>
          </a:xfrm>
        </p:spPr>
        <p:txBody>
          <a:bodyPr/>
          <a:lstStyle/>
          <a:p>
            <a:pPr lvl="0"/>
            <a:r>
              <a:rPr lang="fr-FR">
                <a:solidFill>
                  <a:srgbClr val="2E75B6"/>
                </a:solidFill>
                <a:latin typeface="Britannic Bold" pitchFamily="34"/>
              </a:rPr>
              <a:t>Traitement : </a:t>
            </a:r>
            <a:endParaRPr lang="fr-FR"/>
          </a:p>
        </p:txBody>
      </p:sp>
      <p:sp>
        <p:nvSpPr>
          <p:cNvPr id="5" name="Titre 1">
            <a:extLst>
              <a:ext uri="{FF2B5EF4-FFF2-40B4-BE49-F238E27FC236}">
                <a16:creationId xmlns:a16="http://schemas.microsoft.com/office/drawing/2014/main" id="{3AE886FA-B619-30A1-2F6B-FF432E65282E}"/>
              </a:ext>
            </a:extLst>
          </p:cNvPr>
          <p:cNvSpPr txBox="1"/>
          <p:nvPr/>
        </p:nvSpPr>
        <p:spPr>
          <a:xfrm>
            <a:off x="1357938" y="406103"/>
            <a:ext cx="7180271" cy="868826"/>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4400" b="0" i="0" u="none" strike="noStrike" kern="1200" cap="none" spc="0" baseline="0">
                <a:solidFill>
                  <a:srgbClr val="00B050"/>
                </a:solidFill>
                <a:uFillTx/>
                <a:latin typeface="Britannic Bold" pitchFamily="34"/>
              </a:rPr>
              <a:t>Moyens : </a:t>
            </a:r>
            <a:endParaRPr lang="fr-FR" sz="4400" b="0" i="0" u="none" strike="noStrike" kern="1200" cap="none" spc="0" baseline="0">
              <a:solidFill>
                <a:srgbClr val="000000"/>
              </a:solidFill>
              <a:uFillTx/>
              <a:latin typeface="Calibri Light"/>
            </a:endParaRPr>
          </a:p>
        </p:txBody>
      </p:sp>
      <p:sp>
        <p:nvSpPr>
          <p:cNvPr id="6" name="Titre 1">
            <a:extLst>
              <a:ext uri="{FF2B5EF4-FFF2-40B4-BE49-F238E27FC236}">
                <a16:creationId xmlns:a16="http://schemas.microsoft.com/office/drawing/2014/main" id="{F98383B5-C22F-56E7-C42A-B62310DBF151}"/>
              </a:ext>
            </a:extLst>
          </p:cNvPr>
          <p:cNvSpPr txBox="1"/>
          <p:nvPr/>
        </p:nvSpPr>
        <p:spPr>
          <a:xfrm>
            <a:off x="3495348" y="854689"/>
            <a:ext cx="7180271" cy="868826"/>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3600" b="0" i="0" u="none" strike="noStrike" kern="1200" cap="none" spc="0" baseline="0">
                <a:solidFill>
                  <a:srgbClr val="C00000"/>
                </a:solidFill>
                <a:uFillTx/>
                <a:latin typeface="Britannic Bold" pitchFamily="34"/>
              </a:rPr>
              <a:t>Surveillance : </a:t>
            </a:r>
            <a:endParaRPr lang="fr-FR" sz="3600" b="0" i="0" u="none" strike="noStrike" kern="1200" cap="none" spc="0" baseline="0">
              <a:solidFill>
                <a:srgbClr val="C00000"/>
              </a:solidFill>
              <a:uFillTx/>
              <a:latin typeface="Calibri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E4FD9F-D48E-D355-F22C-7DE6B5753FAB}"/>
              </a:ext>
            </a:extLst>
          </p:cNvPr>
          <p:cNvSpPr txBox="1">
            <a:spLocks noGrp="1"/>
          </p:cNvSpPr>
          <p:nvPr>
            <p:ph type="title"/>
          </p:nvPr>
        </p:nvSpPr>
        <p:spPr>
          <a:xfrm>
            <a:off x="1139744" y="-5148"/>
            <a:ext cx="9354211" cy="765810"/>
          </a:xfrm>
        </p:spPr>
        <p:txBody>
          <a:bodyPr/>
          <a:lstStyle/>
          <a:p>
            <a:pPr lvl="0"/>
            <a:r>
              <a:rPr lang="fr-FR">
                <a:solidFill>
                  <a:srgbClr val="2E75B6"/>
                </a:solidFill>
                <a:latin typeface="Britannic Bold" pitchFamily="34"/>
              </a:rPr>
              <a:t>Traitement : </a:t>
            </a:r>
            <a:endParaRPr lang="fr-FR"/>
          </a:p>
        </p:txBody>
      </p:sp>
      <p:sp>
        <p:nvSpPr>
          <p:cNvPr id="3" name="Espace réservé du contenu 1">
            <a:extLst>
              <a:ext uri="{FF2B5EF4-FFF2-40B4-BE49-F238E27FC236}">
                <a16:creationId xmlns:a16="http://schemas.microsoft.com/office/drawing/2014/main" id="{FEA60580-8F94-6176-530A-1A1D5A94FD80}"/>
              </a:ext>
            </a:extLst>
          </p:cNvPr>
          <p:cNvSpPr txBox="1">
            <a:spLocks noGrp="1"/>
          </p:cNvSpPr>
          <p:nvPr>
            <p:ph idx="1"/>
          </p:nvPr>
        </p:nvSpPr>
        <p:spPr>
          <a:xfrm>
            <a:off x="467605" y="1579068"/>
            <a:ext cx="10515600" cy="5118911"/>
          </a:xfrm>
        </p:spPr>
        <p:txBody>
          <a:bodyPr/>
          <a:lstStyle/>
          <a:p>
            <a:pPr lvl="0">
              <a:lnSpc>
                <a:spcPct val="70000"/>
              </a:lnSpc>
            </a:pPr>
            <a:r>
              <a:rPr lang="fr-FR" b="1"/>
              <a:t>Surveillance active : </a:t>
            </a:r>
          </a:p>
          <a:p>
            <a:pPr marL="993779" lvl="0" indent="-457200">
              <a:lnSpc>
                <a:spcPct val="110000"/>
              </a:lnSpc>
              <a:buChar char="-"/>
            </a:pPr>
            <a:r>
              <a:rPr lang="fr-FR" sz="2500">
                <a:cs typeface="Arial" pitchFamily="34"/>
              </a:rPr>
              <a:t>Option thérapeutique </a:t>
            </a:r>
            <a:r>
              <a:rPr lang="fr-FR" sz="2500" b="1">
                <a:cs typeface="Arial" pitchFamily="34"/>
              </a:rPr>
              <a:t>curative</a:t>
            </a:r>
            <a:r>
              <a:rPr lang="fr-FR" sz="2500">
                <a:cs typeface="Arial" pitchFamily="34"/>
              </a:rPr>
              <a:t> qui déplace l’éventuel moment du traitement tout en restant dans la fenêtre de curabilité de la maladie.</a:t>
            </a:r>
          </a:p>
          <a:p>
            <a:pPr marL="993779" lvl="0" indent="-457200">
              <a:lnSpc>
                <a:spcPct val="110000"/>
              </a:lnSpc>
              <a:buChar char="-"/>
            </a:pPr>
            <a:r>
              <a:rPr lang="fr-FR" sz="2500">
                <a:cs typeface="Arial" pitchFamily="34"/>
              </a:rPr>
              <a:t>Bas risque (Johns Hopkins Hospital) :  PSA &lt;10,  ISUP 1, Faible charge tumorale (1 à 2 biopsies positives avec Envahissement &lt; 50 % des deux carottes). </a:t>
            </a:r>
          </a:p>
          <a:p>
            <a:pPr marL="993779" lvl="0" indent="-457200">
              <a:lnSpc>
                <a:spcPct val="110000"/>
              </a:lnSpc>
              <a:spcAft>
                <a:spcPts val="800"/>
              </a:spcAft>
              <a:buChar char="-"/>
            </a:pPr>
            <a:r>
              <a:rPr lang="fr-FR" sz="2500">
                <a:cs typeface="Arial" pitchFamily="34"/>
              </a:rPr>
              <a:t>Pas de SA pour patients avec composante intra-ductale ou cribriforme.</a:t>
            </a:r>
          </a:p>
          <a:p>
            <a:pPr marL="993779" lvl="0" indent="-457200">
              <a:lnSpc>
                <a:spcPct val="110000"/>
              </a:lnSpc>
              <a:spcAft>
                <a:spcPts val="800"/>
              </a:spcAft>
              <a:buChar char="-"/>
            </a:pPr>
            <a:r>
              <a:rPr lang="fr-FR" sz="2500">
                <a:cs typeface="Arial" pitchFamily="34"/>
              </a:rPr>
              <a:t>Moyens de surveillance: TR, PSAt, IRM et biopsie de prostate.</a:t>
            </a:r>
          </a:p>
          <a:p>
            <a:pPr marL="993779" lvl="0" indent="-457200">
              <a:lnSpc>
                <a:spcPct val="110000"/>
              </a:lnSpc>
              <a:spcAft>
                <a:spcPts val="800"/>
              </a:spcAft>
              <a:buChar char="-"/>
            </a:pPr>
            <a:r>
              <a:rPr lang="fr-FR" sz="2500">
                <a:cs typeface="Arial" pitchFamily="34"/>
              </a:rPr>
              <a:t>Arrêt de de SA:  Grade 4 aux biopsies de suivi</a:t>
            </a:r>
          </a:p>
        </p:txBody>
      </p:sp>
      <p:sp>
        <p:nvSpPr>
          <p:cNvPr id="4" name="Espace réservé du contenu 1">
            <a:extLst>
              <a:ext uri="{FF2B5EF4-FFF2-40B4-BE49-F238E27FC236}">
                <a16:creationId xmlns:a16="http://schemas.microsoft.com/office/drawing/2014/main" id="{1E5D32D7-D7EB-667D-DC8B-3793070AB298}"/>
              </a:ext>
            </a:extLst>
          </p:cNvPr>
          <p:cNvSpPr txBox="1"/>
          <p:nvPr/>
        </p:nvSpPr>
        <p:spPr>
          <a:xfrm>
            <a:off x="661915" y="920361"/>
            <a:ext cx="10733794" cy="5777618"/>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fr-FR" sz="2800" b="1" i="0" u="none" strike="noStrike" kern="1200" cap="none" spc="0" baseline="0">
              <a:solidFill>
                <a:srgbClr val="000000"/>
              </a:solidFill>
              <a:uFillTx/>
              <a:latin typeface="Calibri"/>
            </a:endParaRPr>
          </a:p>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fr-FR" sz="2800" b="0" i="0" u="none" strike="noStrike" kern="1200" cap="none" spc="0" baseline="0">
              <a:solidFill>
                <a:srgbClr val="000000"/>
              </a:solidFill>
              <a:uFillTx/>
              <a:latin typeface="Calibri"/>
            </a:endParaRPr>
          </a:p>
        </p:txBody>
      </p:sp>
      <p:sp>
        <p:nvSpPr>
          <p:cNvPr id="5" name="Titre 1">
            <a:extLst>
              <a:ext uri="{FF2B5EF4-FFF2-40B4-BE49-F238E27FC236}">
                <a16:creationId xmlns:a16="http://schemas.microsoft.com/office/drawing/2014/main" id="{C71C3BB1-A9A0-5EAB-FEFB-F343387ACAD4}"/>
              </a:ext>
            </a:extLst>
          </p:cNvPr>
          <p:cNvSpPr txBox="1"/>
          <p:nvPr/>
        </p:nvSpPr>
        <p:spPr>
          <a:xfrm>
            <a:off x="1357938" y="406103"/>
            <a:ext cx="7180271" cy="868826"/>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4400" b="0" i="0" u="none" strike="noStrike" kern="1200" cap="none" spc="0" baseline="0">
                <a:solidFill>
                  <a:srgbClr val="00B050"/>
                </a:solidFill>
                <a:uFillTx/>
                <a:latin typeface="Britannic Bold" pitchFamily="34"/>
              </a:rPr>
              <a:t>Moyens : </a:t>
            </a:r>
            <a:endParaRPr lang="fr-FR" sz="4400" b="0" i="0" u="none" strike="noStrike" kern="1200" cap="none" spc="0" baseline="0">
              <a:solidFill>
                <a:srgbClr val="000000"/>
              </a:solidFill>
              <a:uFillTx/>
              <a:latin typeface="Calibri Light"/>
            </a:endParaRPr>
          </a:p>
        </p:txBody>
      </p:sp>
      <p:sp>
        <p:nvSpPr>
          <p:cNvPr id="6" name="Titre 1">
            <a:extLst>
              <a:ext uri="{FF2B5EF4-FFF2-40B4-BE49-F238E27FC236}">
                <a16:creationId xmlns:a16="http://schemas.microsoft.com/office/drawing/2014/main" id="{C5B2CF5E-8F7C-1702-DAF5-762C5D223B86}"/>
              </a:ext>
            </a:extLst>
          </p:cNvPr>
          <p:cNvSpPr txBox="1"/>
          <p:nvPr/>
        </p:nvSpPr>
        <p:spPr>
          <a:xfrm>
            <a:off x="3495348" y="854689"/>
            <a:ext cx="7180271" cy="868826"/>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3600" b="0" i="0" u="none" strike="noStrike" kern="1200" cap="none" spc="0" baseline="0">
                <a:solidFill>
                  <a:srgbClr val="C00000"/>
                </a:solidFill>
                <a:uFillTx/>
                <a:latin typeface="Britannic Bold" pitchFamily="34"/>
              </a:rPr>
              <a:t>Surveillance : </a:t>
            </a:r>
            <a:endParaRPr lang="fr-FR" sz="3600" b="0" i="0" u="none" strike="noStrike" kern="1200" cap="none" spc="0" baseline="0">
              <a:solidFill>
                <a:srgbClr val="C00000"/>
              </a:solidFill>
              <a:uFillTx/>
              <a:latin typeface="Calibri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BDCDD4-C06A-9CFC-250F-27158233E2C3}"/>
              </a:ext>
            </a:extLst>
          </p:cNvPr>
          <p:cNvSpPr txBox="1">
            <a:spLocks noGrp="1"/>
          </p:cNvSpPr>
          <p:nvPr>
            <p:ph type="title"/>
          </p:nvPr>
        </p:nvSpPr>
        <p:spPr>
          <a:xfrm>
            <a:off x="1139744" y="-5148"/>
            <a:ext cx="9354211" cy="765810"/>
          </a:xfrm>
        </p:spPr>
        <p:txBody>
          <a:bodyPr/>
          <a:lstStyle/>
          <a:p>
            <a:pPr lvl="0"/>
            <a:r>
              <a:rPr lang="fr-FR">
                <a:solidFill>
                  <a:srgbClr val="2E75B6"/>
                </a:solidFill>
                <a:latin typeface="Britannic Bold" pitchFamily="34"/>
              </a:rPr>
              <a:t>Traitement : </a:t>
            </a:r>
            <a:endParaRPr lang="fr-FR"/>
          </a:p>
        </p:txBody>
      </p:sp>
      <p:sp>
        <p:nvSpPr>
          <p:cNvPr id="3" name="Espace réservé du contenu 1">
            <a:extLst>
              <a:ext uri="{FF2B5EF4-FFF2-40B4-BE49-F238E27FC236}">
                <a16:creationId xmlns:a16="http://schemas.microsoft.com/office/drawing/2014/main" id="{57959443-4D4C-E0D9-09D2-6258EE176A26}"/>
              </a:ext>
            </a:extLst>
          </p:cNvPr>
          <p:cNvSpPr txBox="1">
            <a:spLocks noGrp="1"/>
          </p:cNvSpPr>
          <p:nvPr>
            <p:ph idx="1"/>
          </p:nvPr>
        </p:nvSpPr>
        <p:spPr>
          <a:xfrm>
            <a:off x="467605" y="1579068"/>
            <a:ext cx="10515600" cy="5118911"/>
          </a:xfrm>
        </p:spPr>
        <p:txBody>
          <a:bodyPr/>
          <a:lstStyle/>
          <a:p>
            <a:pPr lvl="0">
              <a:lnSpc>
                <a:spcPct val="100000"/>
              </a:lnSpc>
            </a:pPr>
            <a:r>
              <a:rPr lang="fr-FR" b="1">
                <a:solidFill>
                  <a:srgbClr val="FF0000"/>
                </a:solidFill>
              </a:rPr>
              <a:t>Traitement de référence</a:t>
            </a:r>
            <a:r>
              <a:rPr lang="fr-FR">
                <a:solidFill>
                  <a:srgbClr val="FF0000"/>
                </a:solidFill>
              </a:rPr>
              <a:t> </a:t>
            </a:r>
            <a:r>
              <a:rPr lang="fr-FR"/>
              <a:t>avec plus de sécurité carcinologique. </a:t>
            </a:r>
          </a:p>
          <a:p>
            <a:pPr lvl="0">
              <a:lnSpc>
                <a:spcPct val="100000"/>
              </a:lnSpc>
            </a:pPr>
            <a:r>
              <a:rPr lang="fr-FR"/>
              <a:t>L’ablation de </a:t>
            </a:r>
            <a:r>
              <a:rPr lang="fr-FR" b="1"/>
              <a:t>prostate</a:t>
            </a:r>
            <a:r>
              <a:rPr lang="fr-FR"/>
              <a:t> et </a:t>
            </a:r>
            <a:r>
              <a:rPr lang="fr-FR" b="1"/>
              <a:t>vésicules séminales </a:t>
            </a:r>
            <a:r>
              <a:rPr lang="fr-FR"/>
              <a:t>avec préservation des structures de la </a:t>
            </a:r>
            <a:r>
              <a:rPr lang="fr-FR" b="1"/>
              <a:t>continence</a:t>
            </a:r>
            <a:r>
              <a:rPr lang="fr-FR"/>
              <a:t> et de </a:t>
            </a:r>
            <a:r>
              <a:rPr lang="fr-FR" b="1"/>
              <a:t>l’érection</a:t>
            </a:r>
            <a:r>
              <a:rPr lang="fr-FR"/>
              <a:t>.</a:t>
            </a:r>
          </a:p>
          <a:p>
            <a:pPr lvl="0">
              <a:lnSpc>
                <a:spcPct val="100000"/>
              </a:lnSpc>
            </a:pPr>
            <a:r>
              <a:rPr lang="fr-FR" b="1"/>
              <a:t>Curage ganglionnaire étendu</a:t>
            </a:r>
            <a:r>
              <a:rPr lang="fr-FR"/>
              <a:t>: Risque intermédiaire (Si risque d’envahissement) et Haut risque.</a:t>
            </a:r>
          </a:p>
          <a:p>
            <a:pPr lvl="0">
              <a:lnSpc>
                <a:spcPct val="100000"/>
              </a:lnSpc>
            </a:pPr>
            <a:r>
              <a:rPr lang="fr-FR"/>
              <a:t>Voies d’abord: </a:t>
            </a:r>
          </a:p>
          <a:p>
            <a:pPr lvl="1">
              <a:lnSpc>
                <a:spcPct val="100000"/>
              </a:lnSpc>
            </a:pPr>
            <a:r>
              <a:rPr lang="fr-FR"/>
              <a:t>Chirurgie ouverte (Rétro-pubienne), </a:t>
            </a:r>
          </a:p>
          <a:p>
            <a:pPr lvl="1">
              <a:lnSpc>
                <a:spcPct val="100000"/>
              </a:lnSpc>
            </a:pPr>
            <a:r>
              <a:rPr lang="fr-FR"/>
              <a:t>Mini invasive: Laparoscopique, Robot assisté</a:t>
            </a:r>
          </a:p>
          <a:p>
            <a:pPr lvl="0">
              <a:lnSpc>
                <a:spcPct val="100000"/>
              </a:lnSpc>
            </a:pPr>
            <a:r>
              <a:rPr lang="fr-FR"/>
              <a:t>Pas d’âge seuil pour indiquer la PT, mais le bénéfice en survie globale n'est présent qu'en cas </a:t>
            </a:r>
            <a:r>
              <a:rPr lang="fr-FR">
                <a:solidFill>
                  <a:srgbClr val="FF0000"/>
                </a:solidFill>
              </a:rPr>
              <a:t>d'espérance de vie &gt; 10 ans. </a:t>
            </a:r>
          </a:p>
        </p:txBody>
      </p:sp>
      <p:sp>
        <p:nvSpPr>
          <p:cNvPr id="4" name="Espace réservé du contenu 1">
            <a:extLst>
              <a:ext uri="{FF2B5EF4-FFF2-40B4-BE49-F238E27FC236}">
                <a16:creationId xmlns:a16="http://schemas.microsoft.com/office/drawing/2014/main" id="{620D688F-5FCC-A8B7-7089-06112AD70C20}"/>
              </a:ext>
            </a:extLst>
          </p:cNvPr>
          <p:cNvSpPr txBox="1"/>
          <p:nvPr/>
        </p:nvSpPr>
        <p:spPr>
          <a:xfrm>
            <a:off x="661915" y="920361"/>
            <a:ext cx="10733794" cy="5777618"/>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fr-FR" sz="2800" b="1" i="0" u="none" strike="noStrike" kern="1200" cap="none" spc="0" baseline="0">
              <a:solidFill>
                <a:srgbClr val="000000"/>
              </a:solidFill>
              <a:uFillTx/>
              <a:latin typeface="Calibri"/>
            </a:endParaRPr>
          </a:p>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fr-FR" sz="2800" b="0" i="0" u="none" strike="noStrike" kern="1200" cap="none" spc="0" baseline="0">
              <a:solidFill>
                <a:srgbClr val="000000"/>
              </a:solidFill>
              <a:uFillTx/>
              <a:latin typeface="Calibri"/>
            </a:endParaRPr>
          </a:p>
        </p:txBody>
      </p:sp>
      <p:sp>
        <p:nvSpPr>
          <p:cNvPr id="5" name="Titre 1">
            <a:extLst>
              <a:ext uri="{FF2B5EF4-FFF2-40B4-BE49-F238E27FC236}">
                <a16:creationId xmlns:a16="http://schemas.microsoft.com/office/drawing/2014/main" id="{A5AC4518-2502-C787-C492-1F87CE8733DB}"/>
              </a:ext>
            </a:extLst>
          </p:cNvPr>
          <p:cNvSpPr txBox="1"/>
          <p:nvPr/>
        </p:nvSpPr>
        <p:spPr>
          <a:xfrm>
            <a:off x="1357938" y="406103"/>
            <a:ext cx="7180271" cy="868826"/>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4400" b="0" i="0" u="none" strike="noStrike" kern="1200" cap="none" spc="0" baseline="0">
                <a:solidFill>
                  <a:srgbClr val="00B050"/>
                </a:solidFill>
                <a:uFillTx/>
                <a:latin typeface="Britannic Bold" pitchFamily="34"/>
              </a:rPr>
              <a:t>Moyens : </a:t>
            </a:r>
            <a:endParaRPr lang="fr-FR" sz="4400" b="0" i="0" u="none" strike="noStrike" kern="1200" cap="none" spc="0" baseline="0">
              <a:solidFill>
                <a:srgbClr val="000000"/>
              </a:solidFill>
              <a:uFillTx/>
              <a:latin typeface="Calibri Light"/>
            </a:endParaRPr>
          </a:p>
        </p:txBody>
      </p:sp>
      <p:sp>
        <p:nvSpPr>
          <p:cNvPr id="6" name="Titre 1">
            <a:extLst>
              <a:ext uri="{FF2B5EF4-FFF2-40B4-BE49-F238E27FC236}">
                <a16:creationId xmlns:a16="http://schemas.microsoft.com/office/drawing/2014/main" id="{89BFBA91-9099-9FF9-832E-E68192C73FC3}"/>
              </a:ext>
            </a:extLst>
          </p:cNvPr>
          <p:cNvSpPr txBox="1"/>
          <p:nvPr/>
        </p:nvSpPr>
        <p:spPr>
          <a:xfrm>
            <a:off x="3495348" y="854689"/>
            <a:ext cx="7180271" cy="868826"/>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3600" b="0" i="0" u="none" strike="noStrike" kern="1200" cap="none" spc="0" baseline="0">
                <a:solidFill>
                  <a:srgbClr val="C00000"/>
                </a:solidFill>
                <a:uFillTx/>
                <a:latin typeface="Britannic Bold" pitchFamily="34"/>
              </a:rPr>
              <a:t>Prostatectomie totale : </a:t>
            </a:r>
            <a:endParaRPr lang="fr-FR" sz="3600" b="0" i="0" u="none" strike="noStrike" kern="1200" cap="none" spc="0" baseline="0">
              <a:solidFill>
                <a:srgbClr val="C00000"/>
              </a:solidFill>
              <a:uFillTx/>
              <a:latin typeface="Calibri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A8273-46CD-053D-9465-BF9BA05FA485}"/>
              </a:ext>
            </a:extLst>
          </p:cNvPr>
          <p:cNvSpPr txBox="1">
            <a:spLocks noGrp="1"/>
          </p:cNvSpPr>
          <p:nvPr>
            <p:ph type="title"/>
          </p:nvPr>
        </p:nvSpPr>
        <p:spPr>
          <a:xfrm>
            <a:off x="1139744" y="-5148"/>
            <a:ext cx="9354211" cy="765810"/>
          </a:xfrm>
        </p:spPr>
        <p:txBody>
          <a:bodyPr/>
          <a:lstStyle/>
          <a:p>
            <a:pPr lvl="0"/>
            <a:r>
              <a:rPr lang="fr-FR">
                <a:solidFill>
                  <a:srgbClr val="2E75B6"/>
                </a:solidFill>
                <a:latin typeface="Britannic Bold" pitchFamily="34"/>
              </a:rPr>
              <a:t>Traitement : </a:t>
            </a:r>
            <a:endParaRPr lang="fr-FR"/>
          </a:p>
        </p:txBody>
      </p:sp>
      <p:sp>
        <p:nvSpPr>
          <p:cNvPr id="3" name="Espace réservé du contenu 1">
            <a:extLst>
              <a:ext uri="{FF2B5EF4-FFF2-40B4-BE49-F238E27FC236}">
                <a16:creationId xmlns:a16="http://schemas.microsoft.com/office/drawing/2014/main" id="{2E95DC7B-16F2-077D-4F23-C5055DCEAE2F}"/>
              </a:ext>
            </a:extLst>
          </p:cNvPr>
          <p:cNvSpPr txBox="1">
            <a:spLocks noGrp="1"/>
          </p:cNvSpPr>
          <p:nvPr>
            <p:ph idx="1"/>
          </p:nvPr>
        </p:nvSpPr>
        <p:spPr>
          <a:xfrm>
            <a:off x="467605" y="1579068"/>
            <a:ext cx="10515600" cy="5118911"/>
          </a:xfrm>
        </p:spPr>
        <p:txBody>
          <a:bodyPr/>
          <a:lstStyle/>
          <a:p>
            <a:pPr lvl="0">
              <a:lnSpc>
                <a:spcPct val="200000"/>
              </a:lnSpc>
            </a:pPr>
            <a:r>
              <a:rPr lang="fr-FR">
                <a:solidFill>
                  <a:srgbClr val="242021"/>
                </a:solidFill>
              </a:rPr>
              <a:t>Irradiation guidée par l'image de la loge prostatique, dite en modulation d'intensité. </a:t>
            </a:r>
          </a:p>
          <a:p>
            <a:pPr lvl="0">
              <a:lnSpc>
                <a:spcPct val="200000"/>
              </a:lnSpc>
            </a:pPr>
            <a:r>
              <a:rPr lang="fr-FR">
                <a:solidFill>
                  <a:srgbClr val="FF0000"/>
                </a:solidFill>
              </a:rPr>
              <a:t>Dose recommandée ≥ 76 Gy</a:t>
            </a:r>
            <a:r>
              <a:rPr lang="fr-FR">
                <a:solidFill>
                  <a:srgbClr val="242021"/>
                </a:solidFill>
              </a:rPr>
              <a:t> ( &gt;37 séances)</a:t>
            </a:r>
          </a:p>
          <a:p>
            <a:pPr lvl="0">
              <a:lnSpc>
                <a:spcPct val="200000"/>
              </a:lnSpc>
            </a:pPr>
            <a:r>
              <a:rPr lang="fr-FR">
                <a:solidFill>
                  <a:srgbClr val="242021"/>
                </a:solidFill>
              </a:rPr>
              <a:t>Curiethérapie comme un boost peut être associé à la RT externe.</a:t>
            </a:r>
          </a:p>
          <a:p>
            <a:pPr lvl="0">
              <a:lnSpc>
                <a:spcPct val="200000"/>
              </a:lnSpc>
            </a:pPr>
            <a:r>
              <a:rPr lang="fr-FR">
                <a:solidFill>
                  <a:srgbClr val="242021"/>
                </a:solidFill>
              </a:rPr>
              <a:t>Complications : dysfonction érectile, cystite et rectite radique … </a:t>
            </a:r>
          </a:p>
        </p:txBody>
      </p:sp>
      <p:sp>
        <p:nvSpPr>
          <p:cNvPr id="4" name="Espace réservé du contenu 1">
            <a:extLst>
              <a:ext uri="{FF2B5EF4-FFF2-40B4-BE49-F238E27FC236}">
                <a16:creationId xmlns:a16="http://schemas.microsoft.com/office/drawing/2014/main" id="{BF86209B-BCF5-D492-36EA-F053C1231230}"/>
              </a:ext>
            </a:extLst>
          </p:cNvPr>
          <p:cNvSpPr txBox="1"/>
          <p:nvPr/>
        </p:nvSpPr>
        <p:spPr>
          <a:xfrm>
            <a:off x="661915" y="920361"/>
            <a:ext cx="10733794" cy="5777618"/>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fr-FR" sz="2800" b="1" i="0" u="none" strike="noStrike" kern="1200" cap="none" spc="0" baseline="0">
              <a:solidFill>
                <a:srgbClr val="000000"/>
              </a:solidFill>
              <a:uFillTx/>
              <a:latin typeface="Calibri"/>
            </a:endParaRPr>
          </a:p>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fr-FR" sz="2800" b="0" i="0" u="none" strike="noStrike" kern="1200" cap="none" spc="0" baseline="0">
              <a:solidFill>
                <a:srgbClr val="000000"/>
              </a:solidFill>
              <a:uFillTx/>
              <a:latin typeface="Calibri"/>
            </a:endParaRPr>
          </a:p>
        </p:txBody>
      </p:sp>
      <p:sp>
        <p:nvSpPr>
          <p:cNvPr id="5" name="Titre 1">
            <a:extLst>
              <a:ext uri="{FF2B5EF4-FFF2-40B4-BE49-F238E27FC236}">
                <a16:creationId xmlns:a16="http://schemas.microsoft.com/office/drawing/2014/main" id="{27199038-B8B0-3231-3124-9AEDCC056174}"/>
              </a:ext>
            </a:extLst>
          </p:cNvPr>
          <p:cNvSpPr txBox="1"/>
          <p:nvPr/>
        </p:nvSpPr>
        <p:spPr>
          <a:xfrm>
            <a:off x="1357938" y="406103"/>
            <a:ext cx="7180271" cy="868826"/>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4400" b="0" i="0" u="none" strike="noStrike" kern="1200" cap="none" spc="0" baseline="0">
                <a:solidFill>
                  <a:srgbClr val="00B050"/>
                </a:solidFill>
                <a:uFillTx/>
                <a:latin typeface="Britannic Bold" pitchFamily="34"/>
              </a:rPr>
              <a:t>Moyens : </a:t>
            </a:r>
            <a:endParaRPr lang="fr-FR" sz="4400" b="0" i="0" u="none" strike="noStrike" kern="1200" cap="none" spc="0" baseline="0">
              <a:solidFill>
                <a:srgbClr val="000000"/>
              </a:solidFill>
              <a:uFillTx/>
              <a:latin typeface="Calibri Light"/>
            </a:endParaRPr>
          </a:p>
        </p:txBody>
      </p:sp>
      <p:sp>
        <p:nvSpPr>
          <p:cNvPr id="6" name="Titre 1">
            <a:extLst>
              <a:ext uri="{FF2B5EF4-FFF2-40B4-BE49-F238E27FC236}">
                <a16:creationId xmlns:a16="http://schemas.microsoft.com/office/drawing/2014/main" id="{A6C32CA2-40F2-ADB7-3EB9-56E961841ECC}"/>
              </a:ext>
            </a:extLst>
          </p:cNvPr>
          <p:cNvSpPr txBox="1"/>
          <p:nvPr/>
        </p:nvSpPr>
        <p:spPr>
          <a:xfrm>
            <a:off x="3495348" y="854689"/>
            <a:ext cx="7180271" cy="868826"/>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3600" b="0" i="0" u="none" strike="noStrike" kern="1200" cap="none" spc="0" baseline="0">
                <a:solidFill>
                  <a:srgbClr val="C00000"/>
                </a:solidFill>
                <a:uFillTx/>
                <a:latin typeface="Britannic Bold" pitchFamily="34"/>
              </a:rPr>
              <a:t>Radiothérapie externe : </a:t>
            </a:r>
            <a:endParaRPr lang="fr-FR" sz="3600" b="0" i="0" u="none" strike="noStrike" kern="1200" cap="none" spc="0" baseline="0">
              <a:solidFill>
                <a:srgbClr val="C00000"/>
              </a:solidFill>
              <a:uFillTx/>
              <a:latin typeface="Calibri Light"/>
            </a:endParaRPr>
          </a:p>
        </p:txBody>
      </p:sp>
      <p:pic>
        <p:nvPicPr>
          <p:cNvPr id="7" name="Image 7">
            <a:extLst>
              <a:ext uri="{FF2B5EF4-FFF2-40B4-BE49-F238E27FC236}">
                <a16:creationId xmlns:a16="http://schemas.microsoft.com/office/drawing/2014/main" id="{7000749A-620B-CA2E-B489-ACF41AD34D00}"/>
              </a:ext>
            </a:extLst>
          </p:cNvPr>
          <p:cNvPicPr>
            <a:picLocks noChangeAspect="1"/>
          </p:cNvPicPr>
          <p:nvPr/>
        </p:nvPicPr>
        <p:blipFill>
          <a:blip r:embed="rId2"/>
          <a:stretch>
            <a:fillRect/>
          </a:stretch>
        </p:blipFill>
        <p:spPr>
          <a:xfrm>
            <a:off x="9123416" y="0"/>
            <a:ext cx="3068580" cy="1898916"/>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5BB58E-78B6-DBBF-F424-7851B16C37FE}"/>
              </a:ext>
            </a:extLst>
          </p:cNvPr>
          <p:cNvSpPr txBox="1">
            <a:spLocks noGrp="1"/>
          </p:cNvSpPr>
          <p:nvPr>
            <p:ph type="title"/>
          </p:nvPr>
        </p:nvSpPr>
        <p:spPr>
          <a:xfrm>
            <a:off x="1103241" y="188841"/>
            <a:ext cx="9601200" cy="864702"/>
          </a:xfrm>
        </p:spPr>
        <p:txBody>
          <a:bodyPr/>
          <a:lstStyle/>
          <a:p>
            <a:pPr lvl="0"/>
            <a:r>
              <a:rPr lang="fr-FR">
                <a:solidFill>
                  <a:srgbClr val="2E75B6"/>
                </a:solidFill>
                <a:latin typeface="Britannic Bold" pitchFamily="34"/>
              </a:rPr>
              <a:t>Comprendre le cancer de la prostate </a:t>
            </a:r>
            <a:endParaRPr lang="fr-FR"/>
          </a:p>
        </p:txBody>
      </p:sp>
      <p:sp>
        <p:nvSpPr>
          <p:cNvPr id="3" name="Espace réservé du contenu 2">
            <a:extLst>
              <a:ext uri="{FF2B5EF4-FFF2-40B4-BE49-F238E27FC236}">
                <a16:creationId xmlns:a16="http://schemas.microsoft.com/office/drawing/2014/main" id="{97056066-9247-08A3-DB1A-B9C0AAAAB8E9}"/>
              </a:ext>
            </a:extLst>
          </p:cNvPr>
          <p:cNvSpPr txBox="1">
            <a:spLocks noGrp="1"/>
          </p:cNvSpPr>
          <p:nvPr>
            <p:ph idx="1"/>
          </p:nvPr>
        </p:nvSpPr>
        <p:spPr>
          <a:xfrm>
            <a:off x="834883" y="1053544"/>
            <a:ext cx="7364897" cy="5526158"/>
          </a:xfrm>
        </p:spPr>
        <p:txBody>
          <a:bodyPr/>
          <a:lstStyle/>
          <a:p>
            <a:pPr marL="0" lvl="0" indent="0">
              <a:buNone/>
            </a:pPr>
            <a:r>
              <a:rPr lang="fr-FR" b="1"/>
              <a:t>- Qu’est-ce que la prostate ?</a:t>
            </a:r>
          </a:p>
          <a:p>
            <a:pPr marL="715966" lvl="0"/>
            <a:r>
              <a:rPr lang="fr-FR"/>
              <a:t>Petite glande masculine située sous la vessie.</a:t>
            </a:r>
          </a:p>
          <a:p>
            <a:pPr marL="715966" lvl="0"/>
            <a:r>
              <a:rPr lang="fr-FR"/>
              <a:t>Rôle dans la reproduction (production du liquide séminal).</a:t>
            </a:r>
            <a:endParaRPr lang="fr-FR" b="1"/>
          </a:p>
          <a:p>
            <a:pPr lvl="0">
              <a:buChar char="-"/>
            </a:pPr>
            <a:r>
              <a:rPr lang="fr-FR" b="1"/>
              <a:t>Qu’est-ce que le cancer de la prostate ?</a:t>
            </a:r>
          </a:p>
          <a:p>
            <a:pPr marL="715966" lvl="0"/>
            <a:r>
              <a:rPr lang="fr-FR"/>
              <a:t>Développement de cellules cancéreuses dans la glande prostatique.</a:t>
            </a:r>
          </a:p>
          <a:p>
            <a:pPr marL="0" lvl="0" indent="0">
              <a:buNone/>
            </a:pPr>
            <a:r>
              <a:rPr lang="fr-FR" b="1"/>
              <a:t>- Statistiques mondiales :</a:t>
            </a:r>
            <a:endParaRPr lang="fr-FR"/>
          </a:p>
          <a:p>
            <a:pPr lvl="1"/>
            <a:r>
              <a:rPr lang="fr-FR"/>
              <a:t>1,4 millions nouveaux cas en 2020 </a:t>
            </a:r>
          </a:p>
          <a:p>
            <a:pPr lvl="1"/>
            <a:r>
              <a:rPr lang="fr-FR"/>
              <a:t>1 homme sur 9 sera diagnostiqué au cours de sa vie.</a:t>
            </a:r>
          </a:p>
          <a:p>
            <a:pPr marL="487366" lvl="0" indent="0">
              <a:buNone/>
            </a:pPr>
            <a:endParaRPr lang="fr-FR"/>
          </a:p>
        </p:txBody>
      </p:sp>
      <p:pic>
        <p:nvPicPr>
          <p:cNvPr id="4" name="Image 5">
            <a:extLst>
              <a:ext uri="{FF2B5EF4-FFF2-40B4-BE49-F238E27FC236}">
                <a16:creationId xmlns:a16="http://schemas.microsoft.com/office/drawing/2014/main" id="{54FA230B-664B-A2DE-2EDE-BC9589561975}"/>
              </a:ext>
            </a:extLst>
          </p:cNvPr>
          <p:cNvPicPr>
            <a:picLocks noChangeAspect="1"/>
          </p:cNvPicPr>
          <p:nvPr/>
        </p:nvPicPr>
        <p:blipFill>
          <a:blip r:embed="rId2"/>
          <a:stretch>
            <a:fillRect/>
          </a:stretch>
        </p:blipFill>
        <p:spPr>
          <a:xfrm>
            <a:off x="8040758" y="1034140"/>
            <a:ext cx="4081671" cy="2782482"/>
          </a:xfrm>
          <a:prstGeom prst="rect">
            <a:avLst/>
          </a:prstGeom>
          <a:noFill/>
          <a:ln cap="flat">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25401A-9AD8-54AD-57B4-1BA8A90F6A11}"/>
              </a:ext>
            </a:extLst>
          </p:cNvPr>
          <p:cNvSpPr txBox="1">
            <a:spLocks noGrp="1"/>
          </p:cNvSpPr>
          <p:nvPr>
            <p:ph type="title"/>
          </p:nvPr>
        </p:nvSpPr>
        <p:spPr>
          <a:xfrm>
            <a:off x="1139744" y="-5148"/>
            <a:ext cx="9354211" cy="765810"/>
          </a:xfrm>
        </p:spPr>
        <p:txBody>
          <a:bodyPr/>
          <a:lstStyle/>
          <a:p>
            <a:pPr lvl="0"/>
            <a:r>
              <a:rPr lang="fr-FR">
                <a:solidFill>
                  <a:srgbClr val="2E75B6"/>
                </a:solidFill>
                <a:latin typeface="Britannic Bold" pitchFamily="34"/>
              </a:rPr>
              <a:t>Traitement : </a:t>
            </a:r>
            <a:endParaRPr lang="fr-FR"/>
          </a:p>
        </p:txBody>
      </p:sp>
      <p:sp>
        <p:nvSpPr>
          <p:cNvPr id="3" name="Espace réservé du contenu 1">
            <a:extLst>
              <a:ext uri="{FF2B5EF4-FFF2-40B4-BE49-F238E27FC236}">
                <a16:creationId xmlns:a16="http://schemas.microsoft.com/office/drawing/2014/main" id="{FCDA896B-E097-4F90-5E78-964BF5DC647B}"/>
              </a:ext>
            </a:extLst>
          </p:cNvPr>
          <p:cNvSpPr txBox="1">
            <a:spLocks noGrp="1"/>
          </p:cNvSpPr>
          <p:nvPr>
            <p:ph idx="1"/>
          </p:nvPr>
        </p:nvSpPr>
        <p:spPr>
          <a:xfrm>
            <a:off x="467605" y="1579068"/>
            <a:ext cx="10515600" cy="5118911"/>
          </a:xfrm>
        </p:spPr>
        <p:txBody>
          <a:bodyPr>
            <a:noAutofit/>
          </a:bodyPr>
          <a:lstStyle/>
          <a:p>
            <a:pPr lvl="0">
              <a:lnSpc>
                <a:spcPct val="160000"/>
              </a:lnSpc>
            </a:pPr>
            <a:r>
              <a:rPr lang="fr-FR"/>
              <a:t>Technique: </a:t>
            </a:r>
          </a:p>
          <a:p>
            <a:pPr lvl="1">
              <a:lnSpc>
                <a:spcPct val="100000"/>
              </a:lnSpc>
              <a:buChar char="-"/>
            </a:pPr>
            <a:r>
              <a:rPr lang="fr-FR" sz="2800">
                <a:solidFill>
                  <a:srgbClr val="242021"/>
                </a:solidFill>
              </a:rPr>
              <a:t>Implantation permanente de grains de I 125 par voie périnéale (une seule séance)</a:t>
            </a:r>
          </a:p>
          <a:p>
            <a:pPr lvl="1">
              <a:lnSpc>
                <a:spcPct val="100000"/>
              </a:lnSpc>
              <a:buChar char="-"/>
            </a:pPr>
            <a:r>
              <a:rPr lang="fr-FR" sz="2800">
                <a:solidFill>
                  <a:srgbClr val="242021"/>
                </a:solidFill>
              </a:rPr>
              <a:t>Sous contrôle échographique (sonde endorectale).</a:t>
            </a:r>
          </a:p>
          <a:p>
            <a:pPr lvl="0">
              <a:lnSpc>
                <a:spcPct val="160000"/>
              </a:lnSpc>
            </a:pPr>
            <a:r>
              <a:rPr lang="fr-FR"/>
              <a:t>Contres indications:  Volume prostatique &gt; 60ml, Lobe médian, Atcds RTUP, TBAU.</a:t>
            </a:r>
          </a:p>
          <a:p>
            <a:pPr lvl="0">
              <a:lnSpc>
                <a:spcPct val="160000"/>
              </a:lnSpc>
            </a:pPr>
            <a:r>
              <a:rPr lang="fr-FR"/>
              <a:t>Complications pareilles que la RT externe, mais avec moins de risque de  dysfonction érectile.</a:t>
            </a:r>
          </a:p>
        </p:txBody>
      </p:sp>
      <p:sp>
        <p:nvSpPr>
          <p:cNvPr id="4" name="Espace réservé du contenu 1">
            <a:extLst>
              <a:ext uri="{FF2B5EF4-FFF2-40B4-BE49-F238E27FC236}">
                <a16:creationId xmlns:a16="http://schemas.microsoft.com/office/drawing/2014/main" id="{B1954E9B-9CAE-8222-1898-7CEFFE0D7144}"/>
              </a:ext>
            </a:extLst>
          </p:cNvPr>
          <p:cNvSpPr txBox="1"/>
          <p:nvPr/>
        </p:nvSpPr>
        <p:spPr>
          <a:xfrm>
            <a:off x="661915" y="920361"/>
            <a:ext cx="10733794" cy="5777618"/>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fr-FR" sz="2800" b="1" i="0" u="none" strike="noStrike" kern="1200" cap="none" spc="0" baseline="0">
              <a:solidFill>
                <a:srgbClr val="000000"/>
              </a:solidFill>
              <a:uFillTx/>
              <a:latin typeface="Calibri"/>
            </a:endParaRPr>
          </a:p>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fr-FR" sz="2800" b="0" i="0" u="none" strike="noStrike" kern="1200" cap="none" spc="0" baseline="0">
              <a:solidFill>
                <a:srgbClr val="000000"/>
              </a:solidFill>
              <a:uFillTx/>
              <a:latin typeface="Calibri"/>
            </a:endParaRPr>
          </a:p>
        </p:txBody>
      </p:sp>
      <p:sp>
        <p:nvSpPr>
          <p:cNvPr id="5" name="Titre 1">
            <a:extLst>
              <a:ext uri="{FF2B5EF4-FFF2-40B4-BE49-F238E27FC236}">
                <a16:creationId xmlns:a16="http://schemas.microsoft.com/office/drawing/2014/main" id="{25B9A0C0-B817-85C3-E036-5AE0D3C87EF0}"/>
              </a:ext>
            </a:extLst>
          </p:cNvPr>
          <p:cNvSpPr txBox="1"/>
          <p:nvPr/>
        </p:nvSpPr>
        <p:spPr>
          <a:xfrm>
            <a:off x="1357938" y="406103"/>
            <a:ext cx="7180271" cy="868826"/>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4400" b="0" i="0" u="none" strike="noStrike" kern="1200" cap="none" spc="0" baseline="0">
                <a:solidFill>
                  <a:srgbClr val="00B050"/>
                </a:solidFill>
                <a:uFillTx/>
                <a:latin typeface="Britannic Bold" pitchFamily="34"/>
              </a:rPr>
              <a:t>Moyens : </a:t>
            </a:r>
            <a:endParaRPr lang="fr-FR" sz="4400" b="0" i="0" u="none" strike="noStrike" kern="1200" cap="none" spc="0" baseline="0">
              <a:solidFill>
                <a:srgbClr val="000000"/>
              </a:solidFill>
              <a:uFillTx/>
              <a:latin typeface="Calibri Light"/>
            </a:endParaRPr>
          </a:p>
        </p:txBody>
      </p:sp>
      <p:sp>
        <p:nvSpPr>
          <p:cNvPr id="6" name="Titre 1">
            <a:extLst>
              <a:ext uri="{FF2B5EF4-FFF2-40B4-BE49-F238E27FC236}">
                <a16:creationId xmlns:a16="http://schemas.microsoft.com/office/drawing/2014/main" id="{F3B05F0E-7644-40F7-A1E8-B951F55B90ED}"/>
              </a:ext>
            </a:extLst>
          </p:cNvPr>
          <p:cNvSpPr txBox="1"/>
          <p:nvPr/>
        </p:nvSpPr>
        <p:spPr>
          <a:xfrm>
            <a:off x="3495348" y="854689"/>
            <a:ext cx="7180271" cy="868826"/>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3600" b="0" i="0" u="none" strike="noStrike" kern="1200" cap="none" spc="0" baseline="0">
                <a:solidFill>
                  <a:srgbClr val="C00000"/>
                </a:solidFill>
                <a:uFillTx/>
                <a:latin typeface="Britannic Bold" pitchFamily="34"/>
              </a:rPr>
              <a:t>Curiethérapie : </a:t>
            </a:r>
            <a:endParaRPr lang="fr-FR" sz="3600" b="0" i="0" u="none" strike="noStrike" kern="1200" cap="none" spc="0" baseline="0">
              <a:solidFill>
                <a:srgbClr val="C00000"/>
              </a:solidFill>
              <a:uFillTx/>
              <a:latin typeface="Calibri Light"/>
            </a:endParaRPr>
          </a:p>
        </p:txBody>
      </p:sp>
      <p:pic>
        <p:nvPicPr>
          <p:cNvPr id="7" name="Image 7">
            <a:extLst>
              <a:ext uri="{FF2B5EF4-FFF2-40B4-BE49-F238E27FC236}">
                <a16:creationId xmlns:a16="http://schemas.microsoft.com/office/drawing/2014/main" id="{D15E02CE-B480-57B9-D400-2E33AC13CEFA}"/>
              </a:ext>
            </a:extLst>
          </p:cNvPr>
          <p:cNvPicPr>
            <a:picLocks noChangeAspect="1"/>
          </p:cNvPicPr>
          <p:nvPr/>
        </p:nvPicPr>
        <p:blipFill>
          <a:blip r:embed="rId2"/>
          <a:stretch>
            <a:fillRect/>
          </a:stretch>
        </p:blipFill>
        <p:spPr>
          <a:xfrm>
            <a:off x="9051398" y="10012"/>
            <a:ext cx="3140598" cy="2109593"/>
          </a:xfrm>
          <a:prstGeom prst="rect">
            <a:avLst/>
          </a:prstGeom>
          <a:noFill/>
          <a:ln cap="flat">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EF323A-2781-D0EC-7227-E65522B556B9}"/>
              </a:ext>
            </a:extLst>
          </p:cNvPr>
          <p:cNvSpPr txBox="1">
            <a:spLocks noGrp="1"/>
          </p:cNvSpPr>
          <p:nvPr>
            <p:ph type="title"/>
          </p:nvPr>
        </p:nvSpPr>
        <p:spPr>
          <a:xfrm>
            <a:off x="1139744" y="-5148"/>
            <a:ext cx="9354211" cy="765810"/>
          </a:xfrm>
        </p:spPr>
        <p:txBody>
          <a:bodyPr/>
          <a:lstStyle/>
          <a:p>
            <a:pPr lvl="0"/>
            <a:r>
              <a:rPr lang="fr-FR">
                <a:solidFill>
                  <a:srgbClr val="2E75B6"/>
                </a:solidFill>
                <a:latin typeface="Britannic Bold" pitchFamily="34"/>
              </a:rPr>
              <a:t>Traitement : </a:t>
            </a:r>
            <a:endParaRPr lang="fr-FR"/>
          </a:p>
        </p:txBody>
      </p:sp>
      <p:sp>
        <p:nvSpPr>
          <p:cNvPr id="3" name="Espace réservé du contenu 1">
            <a:extLst>
              <a:ext uri="{FF2B5EF4-FFF2-40B4-BE49-F238E27FC236}">
                <a16:creationId xmlns:a16="http://schemas.microsoft.com/office/drawing/2014/main" id="{B191E115-1721-E09A-124F-F046520A2418}"/>
              </a:ext>
            </a:extLst>
          </p:cNvPr>
          <p:cNvSpPr txBox="1">
            <a:spLocks noGrp="1"/>
          </p:cNvSpPr>
          <p:nvPr>
            <p:ph idx="1"/>
          </p:nvPr>
        </p:nvSpPr>
        <p:spPr>
          <a:xfrm>
            <a:off x="194310" y="1579068"/>
            <a:ext cx="11997686" cy="5118911"/>
          </a:xfrm>
        </p:spPr>
        <p:txBody>
          <a:bodyPr>
            <a:noAutofit/>
          </a:bodyPr>
          <a:lstStyle/>
          <a:p>
            <a:pPr lvl="0">
              <a:lnSpc>
                <a:spcPct val="100000"/>
              </a:lnSpc>
            </a:pPr>
            <a:r>
              <a:rPr lang="fr-FR"/>
              <a:t>But : réduire ou bloquer les hormones masculines (androgènes), principalement la testostérone.</a:t>
            </a:r>
          </a:p>
          <a:p>
            <a:pPr marL="0" lvl="0" indent="0">
              <a:lnSpc>
                <a:spcPct val="100000"/>
              </a:lnSpc>
              <a:buNone/>
            </a:pPr>
            <a:endParaRPr lang="fr-FR"/>
          </a:p>
          <a:p>
            <a:pPr lvl="0">
              <a:lnSpc>
                <a:spcPct val="100000"/>
              </a:lnSpc>
            </a:pPr>
            <a:r>
              <a:rPr lang="fr-FR" b="1"/>
              <a:t>Antagonistes de la GnRH</a:t>
            </a:r>
            <a:r>
              <a:rPr lang="fr-FR"/>
              <a:t> :</a:t>
            </a:r>
          </a:p>
          <a:p>
            <a:pPr marL="536579" lvl="0">
              <a:buFont typeface="Calibri" pitchFamily="34"/>
              <a:buChar char="−"/>
            </a:pPr>
            <a:r>
              <a:rPr lang="fr-FR"/>
              <a:t>Bloque directement les récepteurs hypophysaires de la LH-RH en les inhibant</a:t>
            </a:r>
          </a:p>
          <a:p>
            <a:pPr marL="536579" lvl="0">
              <a:buFont typeface="Calibri" pitchFamily="34"/>
              <a:buChar char="−"/>
            </a:pPr>
            <a:r>
              <a:rPr lang="fr-FR"/>
              <a:t>Action rapide: 48 à 72 heures.</a:t>
            </a:r>
            <a:endParaRPr lang="en-US"/>
          </a:p>
          <a:p>
            <a:pPr marL="536579" lvl="0">
              <a:buFont typeface="Calibri" pitchFamily="34"/>
              <a:buChar char="−"/>
            </a:pPr>
            <a:r>
              <a:rPr lang="fr-FR" b="1"/>
              <a:t>Dégarélix</a:t>
            </a:r>
            <a:r>
              <a:rPr lang="fr-FR"/>
              <a:t> en Injection sous-cutanée mensuelle. </a:t>
            </a:r>
          </a:p>
        </p:txBody>
      </p:sp>
      <p:sp>
        <p:nvSpPr>
          <p:cNvPr id="4" name="Espace réservé du contenu 1">
            <a:extLst>
              <a:ext uri="{FF2B5EF4-FFF2-40B4-BE49-F238E27FC236}">
                <a16:creationId xmlns:a16="http://schemas.microsoft.com/office/drawing/2014/main" id="{D64413C3-1358-65CD-7E7D-18CB94A6D8F7}"/>
              </a:ext>
            </a:extLst>
          </p:cNvPr>
          <p:cNvSpPr txBox="1"/>
          <p:nvPr/>
        </p:nvSpPr>
        <p:spPr>
          <a:xfrm>
            <a:off x="661915" y="920361"/>
            <a:ext cx="10733794" cy="5777618"/>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fr-FR" sz="2800" b="1" i="0" u="none" strike="noStrike" kern="1200" cap="none" spc="0" baseline="0">
              <a:solidFill>
                <a:srgbClr val="000000"/>
              </a:solidFill>
              <a:uFillTx/>
              <a:latin typeface="Calibri"/>
            </a:endParaRPr>
          </a:p>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fr-FR" sz="2800" b="0" i="0" u="none" strike="noStrike" kern="1200" cap="none" spc="0" baseline="0">
              <a:solidFill>
                <a:srgbClr val="000000"/>
              </a:solidFill>
              <a:uFillTx/>
              <a:latin typeface="Calibri"/>
            </a:endParaRPr>
          </a:p>
        </p:txBody>
      </p:sp>
      <p:sp>
        <p:nvSpPr>
          <p:cNvPr id="5" name="Titre 1">
            <a:extLst>
              <a:ext uri="{FF2B5EF4-FFF2-40B4-BE49-F238E27FC236}">
                <a16:creationId xmlns:a16="http://schemas.microsoft.com/office/drawing/2014/main" id="{1A01D0B2-97AC-69E1-9061-A2BE64FA0660}"/>
              </a:ext>
            </a:extLst>
          </p:cNvPr>
          <p:cNvSpPr txBox="1"/>
          <p:nvPr/>
        </p:nvSpPr>
        <p:spPr>
          <a:xfrm>
            <a:off x="1357938" y="406103"/>
            <a:ext cx="7180271" cy="868826"/>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4400" b="0" i="0" u="none" strike="noStrike" kern="1200" cap="none" spc="0" baseline="0">
                <a:solidFill>
                  <a:srgbClr val="00B050"/>
                </a:solidFill>
                <a:uFillTx/>
                <a:latin typeface="Britannic Bold" pitchFamily="34"/>
              </a:rPr>
              <a:t>Moyens : </a:t>
            </a:r>
            <a:endParaRPr lang="fr-FR" sz="4400" b="0" i="0" u="none" strike="noStrike" kern="1200" cap="none" spc="0" baseline="0">
              <a:solidFill>
                <a:srgbClr val="000000"/>
              </a:solidFill>
              <a:uFillTx/>
              <a:latin typeface="Calibri Light"/>
            </a:endParaRPr>
          </a:p>
        </p:txBody>
      </p:sp>
      <p:sp>
        <p:nvSpPr>
          <p:cNvPr id="6" name="Titre 1">
            <a:extLst>
              <a:ext uri="{FF2B5EF4-FFF2-40B4-BE49-F238E27FC236}">
                <a16:creationId xmlns:a16="http://schemas.microsoft.com/office/drawing/2014/main" id="{CA4372C1-E4E8-A51A-DBFC-489D00032B50}"/>
              </a:ext>
            </a:extLst>
          </p:cNvPr>
          <p:cNvSpPr txBox="1"/>
          <p:nvPr/>
        </p:nvSpPr>
        <p:spPr>
          <a:xfrm>
            <a:off x="3495348" y="854689"/>
            <a:ext cx="7180271" cy="868826"/>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3600" b="0" i="0" u="none" strike="noStrike" kern="1200" cap="none" spc="0" baseline="0">
                <a:solidFill>
                  <a:srgbClr val="C00000"/>
                </a:solidFill>
                <a:uFillTx/>
                <a:latin typeface="Britannic Bold" pitchFamily="34"/>
              </a:rPr>
              <a:t>Hormonothérapie </a:t>
            </a:r>
            <a:endParaRPr lang="fr-FR" sz="3600" b="0" i="0" u="none" strike="noStrike" kern="1200" cap="none" spc="0" baseline="0">
              <a:solidFill>
                <a:srgbClr val="C00000"/>
              </a:solidFill>
              <a:uFillTx/>
              <a:latin typeface="Calibri 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9E2B01-FA9C-B5DB-2476-689779A53A22}"/>
              </a:ext>
            </a:extLst>
          </p:cNvPr>
          <p:cNvSpPr txBox="1">
            <a:spLocks noGrp="1"/>
          </p:cNvSpPr>
          <p:nvPr>
            <p:ph type="title"/>
          </p:nvPr>
        </p:nvSpPr>
        <p:spPr>
          <a:xfrm>
            <a:off x="1139744" y="-5148"/>
            <a:ext cx="9354211" cy="765810"/>
          </a:xfrm>
        </p:spPr>
        <p:txBody>
          <a:bodyPr/>
          <a:lstStyle/>
          <a:p>
            <a:pPr lvl="0"/>
            <a:r>
              <a:rPr lang="fr-FR">
                <a:solidFill>
                  <a:srgbClr val="2E75B6"/>
                </a:solidFill>
                <a:latin typeface="Britannic Bold" pitchFamily="34"/>
              </a:rPr>
              <a:t>Traitement : </a:t>
            </a:r>
            <a:endParaRPr lang="fr-FR"/>
          </a:p>
        </p:txBody>
      </p:sp>
      <p:sp>
        <p:nvSpPr>
          <p:cNvPr id="3" name="Espace réservé du contenu 1">
            <a:extLst>
              <a:ext uri="{FF2B5EF4-FFF2-40B4-BE49-F238E27FC236}">
                <a16:creationId xmlns:a16="http://schemas.microsoft.com/office/drawing/2014/main" id="{2660266A-C03E-9923-43FE-263BA27313D7}"/>
              </a:ext>
            </a:extLst>
          </p:cNvPr>
          <p:cNvSpPr txBox="1">
            <a:spLocks noGrp="1"/>
          </p:cNvSpPr>
          <p:nvPr>
            <p:ph idx="1"/>
          </p:nvPr>
        </p:nvSpPr>
        <p:spPr>
          <a:xfrm>
            <a:off x="194310" y="1579068"/>
            <a:ext cx="11997686" cy="5118911"/>
          </a:xfrm>
        </p:spPr>
        <p:txBody>
          <a:bodyPr>
            <a:noAutofit/>
          </a:bodyPr>
          <a:lstStyle/>
          <a:p>
            <a:pPr lvl="0">
              <a:lnSpc>
                <a:spcPct val="100000"/>
              </a:lnSpc>
            </a:pPr>
            <a:r>
              <a:rPr lang="fr-FR" b="1"/>
              <a:t>Agonistes de la GnRH</a:t>
            </a:r>
            <a:r>
              <a:rPr lang="fr-FR"/>
              <a:t> :</a:t>
            </a:r>
          </a:p>
          <a:p>
            <a:pPr marL="628650" lvl="0" indent="-411159">
              <a:buFont typeface="Calibri" pitchFamily="34"/>
              <a:buChar char="−"/>
            </a:pPr>
            <a:r>
              <a:rPr lang="en-US"/>
              <a:t>Stimulation continue des Recepteurs LH-RH </a:t>
            </a:r>
            <a:r>
              <a:rPr lang="fr-FR">
                <a:latin typeface="Wingdings" pitchFamily="2"/>
              </a:rPr>
              <a:t></a:t>
            </a:r>
            <a:r>
              <a:rPr lang="fr-FR"/>
              <a:t> disparition de la stimulation des </a:t>
            </a:r>
            <a:r>
              <a:rPr lang="fr-FR" b="1"/>
              <a:t>cellules de Leydig: Chute des taux de testosterone</a:t>
            </a:r>
            <a:endParaRPr lang="en-US"/>
          </a:p>
          <a:p>
            <a:pPr marL="628650" lvl="0" indent="-411159">
              <a:buFont typeface="Calibri" pitchFamily="34"/>
              <a:buChar char="−"/>
            </a:pPr>
            <a:r>
              <a:rPr lang="fr-FR"/>
              <a:t>Action retard : 2 à 4 semaines. </a:t>
            </a:r>
          </a:p>
          <a:p>
            <a:pPr marL="628650" lvl="0" indent="-411159">
              <a:buFont typeface="Calibri" pitchFamily="34"/>
              <a:buChar char="−"/>
            </a:pPr>
            <a:r>
              <a:rPr lang="fr-FR"/>
              <a:t>Plusieurs molécules: Goséréline, leuproréline, triptoréline</a:t>
            </a:r>
            <a:endParaRPr lang="en-US"/>
          </a:p>
          <a:p>
            <a:pPr marL="628650" lvl="0" indent="-411159">
              <a:buFont typeface="Calibri" pitchFamily="34"/>
              <a:buChar char="−"/>
            </a:pPr>
            <a:r>
              <a:rPr lang="fr-FR"/>
              <a:t>Injection sous-cutanée mensuelle, trimestrielle ou semestrielle</a:t>
            </a:r>
          </a:p>
          <a:p>
            <a:pPr marL="217490" lvl="0" indent="0">
              <a:buNone/>
            </a:pPr>
            <a:endParaRPr lang="fr-FR"/>
          </a:p>
          <a:p>
            <a:pPr marL="263520" lvl="0" indent="-263520"/>
            <a:r>
              <a:rPr lang="fr-FR" b="1"/>
              <a:t>Hormonothérapie de nouvelle génération (HNG) : </a:t>
            </a:r>
          </a:p>
          <a:p>
            <a:pPr marL="628650" lvl="0" indent="-411159">
              <a:buFont typeface="Calibri" pitchFamily="34"/>
              <a:buChar char="−"/>
            </a:pPr>
            <a:r>
              <a:rPr lang="fr-FR"/>
              <a:t>Acétate d’abiratérone, enzalutamide, apalutamide, darolutamide  </a:t>
            </a:r>
            <a:endParaRPr lang="en-US"/>
          </a:p>
        </p:txBody>
      </p:sp>
      <p:sp>
        <p:nvSpPr>
          <p:cNvPr id="4" name="Espace réservé du contenu 1">
            <a:extLst>
              <a:ext uri="{FF2B5EF4-FFF2-40B4-BE49-F238E27FC236}">
                <a16:creationId xmlns:a16="http://schemas.microsoft.com/office/drawing/2014/main" id="{D339C337-D20A-137B-82FE-797E8E17840A}"/>
              </a:ext>
            </a:extLst>
          </p:cNvPr>
          <p:cNvSpPr txBox="1"/>
          <p:nvPr/>
        </p:nvSpPr>
        <p:spPr>
          <a:xfrm>
            <a:off x="661915" y="920361"/>
            <a:ext cx="10733794" cy="5777618"/>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fr-FR" sz="2800" b="1" i="0" u="none" strike="noStrike" kern="1200" cap="none" spc="0" baseline="0">
              <a:solidFill>
                <a:srgbClr val="000000"/>
              </a:solidFill>
              <a:uFillTx/>
              <a:latin typeface="Calibri"/>
            </a:endParaRPr>
          </a:p>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fr-FR" sz="2800" b="0" i="0" u="none" strike="noStrike" kern="1200" cap="none" spc="0" baseline="0">
              <a:solidFill>
                <a:srgbClr val="000000"/>
              </a:solidFill>
              <a:uFillTx/>
              <a:latin typeface="Calibri"/>
            </a:endParaRPr>
          </a:p>
        </p:txBody>
      </p:sp>
      <p:sp>
        <p:nvSpPr>
          <p:cNvPr id="5" name="Titre 1">
            <a:extLst>
              <a:ext uri="{FF2B5EF4-FFF2-40B4-BE49-F238E27FC236}">
                <a16:creationId xmlns:a16="http://schemas.microsoft.com/office/drawing/2014/main" id="{9A707B44-C75A-FE9B-6D61-ED8DB8305888}"/>
              </a:ext>
            </a:extLst>
          </p:cNvPr>
          <p:cNvSpPr txBox="1"/>
          <p:nvPr/>
        </p:nvSpPr>
        <p:spPr>
          <a:xfrm>
            <a:off x="1357938" y="406103"/>
            <a:ext cx="7180271" cy="868826"/>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4400" b="0" i="0" u="none" strike="noStrike" kern="1200" cap="none" spc="0" baseline="0">
                <a:solidFill>
                  <a:srgbClr val="00B050"/>
                </a:solidFill>
                <a:uFillTx/>
                <a:latin typeface="Britannic Bold" pitchFamily="34"/>
              </a:rPr>
              <a:t>Moyens : </a:t>
            </a:r>
            <a:endParaRPr lang="fr-FR" sz="4400" b="0" i="0" u="none" strike="noStrike" kern="1200" cap="none" spc="0" baseline="0">
              <a:solidFill>
                <a:srgbClr val="000000"/>
              </a:solidFill>
              <a:uFillTx/>
              <a:latin typeface="Calibri Light"/>
            </a:endParaRPr>
          </a:p>
        </p:txBody>
      </p:sp>
      <p:sp>
        <p:nvSpPr>
          <p:cNvPr id="6" name="Titre 1">
            <a:extLst>
              <a:ext uri="{FF2B5EF4-FFF2-40B4-BE49-F238E27FC236}">
                <a16:creationId xmlns:a16="http://schemas.microsoft.com/office/drawing/2014/main" id="{E08DE014-298C-F24B-4562-07CF97202C3D}"/>
              </a:ext>
            </a:extLst>
          </p:cNvPr>
          <p:cNvSpPr txBox="1"/>
          <p:nvPr/>
        </p:nvSpPr>
        <p:spPr>
          <a:xfrm>
            <a:off x="3495348" y="854689"/>
            <a:ext cx="7180271" cy="868826"/>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3600" b="0" i="0" u="none" strike="noStrike" kern="1200" cap="none" spc="0" baseline="0">
                <a:solidFill>
                  <a:srgbClr val="C00000"/>
                </a:solidFill>
                <a:uFillTx/>
                <a:latin typeface="Britannic Bold" pitchFamily="34"/>
              </a:rPr>
              <a:t>Hormonothérapie </a:t>
            </a:r>
            <a:endParaRPr lang="fr-FR" sz="3600" b="0" i="0" u="none" strike="noStrike" kern="1200" cap="none" spc="0" baseline="0">
              <a:solidFill>
                <a:srgbClr val="C00000"/>
              </a:solidFill>
              <a:uFillTx/>
              <a:latin typeface="Calibri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0A5608-195C-1BF1-5CA7-A99EB2BCA6BC}"/>
              </a:ext>
            </a:extLst>
          </p:cNvPr>
          <p:cNvSpPr txBox="1">
            <a:spLocks noGrp="1"/>
          </p:cNvSpPr>
          <p:nvPr>
            <p:ph type="title"/>
          </p:nvPr>
        </p:nvSpPr>
        <p:spPr>
          <a:xfrm>
            <a:off x="1139744" y="-5148"/>
            <a:ext cx="9354211" cy="765810"/>
          </a:xfrm>
        </p:spPr>
        <p:txBody>
          <a:bodyPr/>
          <a:lstStyle/>
          <a:p>
            <a:pPr lvl="0"/>
            <a:r>
              <a:rPr lang="fr-FR">
                <a:solidFill>
                  <a:srgbClr val="2E75B6"/>
                </a:solidFill>
                <a:latin typeface="Britannic Bold" pitchFamily="34"/>
              </a:rPr>
              <a:t>Traitement : </a:t>
            </a:r>
            <a:endParaRPr lang="fr-FR"/>
          </a:p>
        </p:txBody>
      </p:sp>
      <p:sp>
        <p:nvSpPr>
          <p:cNvPr id="3" name="Espace réservé du contenu 1">
            <a:extLst>
              <a:ext uri="{FF2B5EF4-FFF2-40B4-BE49-F238E27FC236}">
                <a16:creationId xmlns:a16="http://schemas.microsoft.com/office/drawing/2014/main" id="{79EADD3F-6F68-D7D6-1985-951C5A2543F4}"/>
              </a:ext>
            </a:extLst>
          </p:cNvPr>
          <p:cNvSpPr txBox="1">
            <a:spLocks noGrp="1"/>
          </p:cNvSpPr>
          <p:nvPr>
            <p:ph idx="1"/>
          </p:nvPr>
        </p:nvSpPr>
        <p:spPr>
          <a:xfrm>
            <a:off x="194310" y="1918374"/>
            <a:ext cx="11997686" cy="3781601"/>
          </a:xfrm>
        </p:spPr>
        <p:txBody>
          <a:bodyPr>
            <a:noAutofit/>
          </a:bodyPr>
          <a:lstStyle/>
          <a:p>
            <a:pPr lvl="0">
              <a:lnSpc>
                <a:spcPct val="150000"/>
              </a:lnSpc>
            </a:pPr>
            <a:r>
              <a:rPr lang="fr-FR" b="1"/>
              <a:t>Principales molécules :</a:t>
            </a:r>
          </a:p>
          <a:p>
            <a:pPr marL="811209" lvl="0" indent="-411159" hangingPunct="0">
              <a:lnSpc>
                <a:spcPct val="150000"/>
              </a:lnSpc>
              <a:spcBef>
                <a:spcPts val="0"/>
              </a:spcBef>
              <a:buChar char="−"/>
            </a:pPr>
            <a:r>
              <a:rPr lang="fr-FR" sz="2000" b="1">
                <a:latin typeface="Arial" pitchFamily="34"/>
              </a:rPr>
              <a:t>Docétaxel</a:t>
            </a:r>
            <a:r>
              <a:rPr lang="fr-FR" sz="2000">
                <a:latin typeface="Arial" pitchFamily="34"/>
              </a:rPr>
              <a:t> : Chimiothérapie de première ligne pour les cancers métastatiques.</a:t>
            </a:r>
          </a:p>
          <a:p>
            <a:pPr marL="811209" lvl="0" indent="-411159" hangingPunct="0">
              <a:lnSpc>
                <a:spcPct val="150000"/>
              </a:lnSpc>
              <a:spcBef>
                <a:spcPts val="0"/>
              </a:spcBef>
              <a:buChar char="−"/>
            </a:pPr>
            <a:r>
              <a:rPr lang="fr-FR" sz="2000" b="1">
                <a:latin typeface="Arial" pitchFamily="34"/>
              </a:rPr>
              <a:t>Cabazitaxel</a:t>
            </a:r>
            <a:r>
              <a:rPr lang="fr-FR" sz="2000">
                <a:latin typeface="Arial" pitchFamily="34"/>
              </a:rPr>
              <a:t> : Option pour les patients résistants au docétaxel. </a:t>
            </a:r>
          </a:p>
          <a:p>
            <a:pPr lvl="0">
              <a:lnSpc>
                <a:spcPct val="150000"/>
              </a:lnSpc>
            </a:pPr>
            <a:r>
              <a:rPr lang="fr-FR" b="1"/>
              <a:t>Effets secondaires :</a:t>
            </a:r>
          </a:p>
          <a:p>
            <a:pPr marL="811209" lvl="0" indent="-411159" hangingPunct="0">
              <a:lnSpc>
                <a:spcPct val="150000"/>
              </a:lnSpc>
              <a:spcBef>
                <a:spcPts val="0"/>
              </a:spcBef>
              <a:buChar char="−"/>
            </a:pPr>
            <a:r>
              <a:rPr lang="fr-FR" sz="2000">
                <a:latin typeface="Arial" pitchFamily="34"/>
              </a:rPr>
              <a:t>Fatigue, nausées, perte de cheveux.</a:t>
            </a:r>
          </a:p>
          <a:p>
            <a:pPr marL="811209" lvl="0" indent="-411159" hangingPunct="0">
              <a:lnSpc>
                <a:spcPct val="150000"/>
              </a:lnSpc>
              <a:spcBef>
                <a:spcPts val="0"/>
              </a:spcBef>
              <a:buChar char="−"/>
            </a:pPr>
            <a:r>
              <a:rPr lang="fr-FR" sz="2000">
                <a:latin typeface="Arial" pitchFamily="34"/>
              </a:rPr>
              <a:t>Toxicité hématologique (anémie, neutropénie, risque accru d’infections).</a:t>
            </a:r>
          </a:p>
          <a:p>
            <a:pPr marL="811209" lvl="0" indent="-411159" hangingPunct="0">
              <a:lnSpc>
                <a:spcPct val="150000"/>
              </a:lnSpc>
              <a:spcBef>
                <a:spcPts val="0"/>
              </a:spcBef>
              <a:buChar char="−"/>
            </a:pPr>
            <a:r>
              <a:rPr lang="fr-FR" sz="2000">
                <a:latin typeface="Arial" pitchFamily="34"/>
              </a:rPr>
              <a:t>Neuropathie périphérique.</a:t>
            </a:r>
          </a:p>
        </p:txBody>
      </p:sp>
      <p:sp>
        <p:nvSpPr>
          <p:cNvPr id="4" name="Espace réservé du contenu 1">
            <a:extLst>
              <a:ext uri="{FF2B5EF4-FFF2-40B4-BE49-F238E27FC236}">
                <a16:creationId xmlns:a16="http://schemas.microsoft.com/office/drawing/2014/main" id="{6CA85D8D-442E-478F-6C53-FEA80F047B36}"/>
              </a:ext>
            </a:extLst>
          </p:cNvPr>
          <p:cNvSpPr txBox="1"/>
          <p:nvPr/>
        </p:nvSpPr>
        <p:spPr>
          <a:xfrm>
            <a:off x="661915" y="920361"/>
            <a:ext cx="10733794" cy="5777618"/>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fr-FR" sz="2800" b="1" i="0" u="none" strike="noStrike" kern="1200" cap="none" spc="0" baseline="0">
              <a:solidFill>
                <a:srgbClr val="000000"/>
              </a:solidFill>
              <a:uFillTx/>
              <a:latin typeface="Calibri"/>
            </a:endParaRPr>
          </a:p>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fr-FR" sz="2800" b="0" i="0" u="none" strike="noStrike" kern="1200" cap="none" spc="0" baseline="0">
              <a:solidFill>
                <a:srgbClr val="000000"/>
              </a:solidFill>
              <a:uFillTx/>
              <a:latin typeface="Calibri"/>
            </a:endParaRPr>
          </a:p>
        </p:txBody>
      </p:sp>
      <p:sp>
        <p:nvSpPr>
          <p:cNvPr id="5" name="Titre 1">
            <a:extLst>
              <a:ext uri="{FF2B5EF4-FFF2-40B4-BE49-F238E27FC236}">
                <a16:creationId xmlns:a16="http://schemas.microsoft.com/office/drawing/2014/main" id="{EB1FDE8E-714B-4034-3171-C9ACF6E63C5D}"/>
              </a:ext>
            </a:extLst>
          </p:cNvPr>
          <p:cNvSpPr txBox="1"/>
          <p:nvPr/>
        </p:nvSpPr>
        <p:spPr>
          <a:xfrm>
            <a:off x="1357938" y="406103"/>
            <a:ext cx="7180271" cy="868826"/>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4400" b="0" i="0" u="none" strike="noStrike" kern="1200" cap="none" spc="0" baseline="0">
                <a:solidFill>
                  <a:srgbClr val="00B050"/>
                </a:solidFill>
                <a:uFillTx/>
                <a:latin typeface="Britannic Bold" pitchFamily="34"/>
              </a:rPr>
              <a:t>Moyens : </a:t>
            </a:r>
            <a:endParaRPr lang="fr-FR" sz="4400" b="0" i="0" u="none" strike="noStrike" kern="1200" cap="none" spc="0" baseline="0">
              <a:solidFill>
                <a:srgbClr val="000000"/>
              </a:solidFill>
              <a:uFillTx/>
              <a:latin typeface="Calibri Light"/>
            </a:endParaRPr>
          </a:p>
        </p:txBody>
      </p:sp>
      <p:sp>
        <p:nvSpPr>
          <p:cNvPr id="6" name="Titre 1">
            <a:extLst>
              <a:ext uri="{FF2B5EF4-FFF2-40B4-BE49-F238E27FC236}">
                <a16:creationId xmlns:a16="http://schemas.microsoft.com/office/drawing/2014/main" id="{90FC5FE2-07B5-26A2-9D98-55658A5864D8}"/>
              </a:ext>
            </a:extLst>
          </p:cNvPr>
          <p:cNvSpPr txBox="1"/>
          <p:nvPr/>
        </p:nvSpPr>
        <p:spPr>
          <a:xfrm>
            <a:off x="3495348" y="854689"/>
            <a:ext cx="7180271" cy="868826"/>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3600" b="0" i="0" u="none" strike="noStrike" kern="1200" cap="none" spc="0" baseline="0">
                <a:solidFill>
                  <a:srgbClr val="C00000"/>
                </a:solidFill>
                <a:uFillTx/>
                <a:latin typeface="Britannic Bold" pitchFamily="34"/>
              </a:rPr>
              <a:t>Chimiothérapie : </a:t>
            </a:r>
            <a:endParaRPr lang="fr-FR" sz="3600" b="0" i="0" u="none" strike="noStrike" kern="1200" cap="none" spc="0" baseline="0">
              <a:solidFill>
                <a:srgbClr val="C00000"/>
              </a:solidFill>
              <a:uFillTx/>
              <a:latin typeface="Calibri 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47A37E-8E32-B75D-C1D2-A985D171218E}"/>
              </a:ext>
            </a:extLst>
          </p:cNvPr>
          <p:cNvSpPr txBox="1">
            <a:spLocks noGrp="1"/>
          </p:cNvSpPr>
          <p:nvPr>
            <p:ph type="title"/>
          </p:nvPr>
        </p:nvSpPr>
        <p:spPr>
          <a:xfrm>
            <a:off x="1139744" y="-5148"/>
            <a:ext cx="9354211" cy="765810"/>
          </a:xfrm>
        </p:spPr>
        <p:txBody>
          <a:bodyPr/>
          <a:lstStyle/>
          <a:p>
            <a:pPr lvl="0"/>
            <a:r>
              <a:rPr lang="fr-FR">
                <a:solidFill>
                  <a:srgbClr val="2E75B6"/>
                </a:solidFill>
                <a:latin typeface="Britannic Bold" pitchFamily="34"/>
              </a:rPr>
              <a:t>Traitement : </a:t>
            </a:r>
            <a:endParaRPr lang="fr-FR"/>
          </a:p>
        </p:txBody>
      </p:sp>
      <p:sp>
        <p:nvSpPr>
          <p:cNvPr id="3" name="Espace réservé du contenu 1">
            <a:extLst>
              <a:ext uri="{FF2B5EF4-FFF2-40B4-BE49-F238E27FC236}">
                <a16:creationId xmlns:a16="http://schemas.microsoft.com/office/drawing/2014/main" id="{DE85DE6B-BF41-F4B7-11D3-7E8CDE8CE08B}"/>
              </a:ext>
            </a:extLst>
          </p:cNvPr>
          <p:cNvSpPr txBox="1">
            <a:spLocks noGrp="1"/>
          </p:cNvSpPr>
          <p:nvPr>
            <p:ph idx="1"/>
          </p:nvPr>
        </p:nvSpPr>
        <p:spPr>
          <a:xfrm>
            <a:off x="0" y="1171913"/>
            <a:ext cx="12191996" cy="5685766"/>
          </a:xfrm>
        </p:spPr>
        <p:txBody>
          <a:bodyPr>
            <a:noAutofit/>
          </a:bodyPr>
          <a:lstStyle/>
          <a:p>
            <a:pPr lvl="0">
              <a:lnSpc>
                <a:spcPct val="100000"/>
              </a:lnSpc>
            </a:pPr>
            <a:r>
              <a:rPr lang="fr-FR" b="1"/>
              <a:t>Forme localisée : </a:t>
            </a:r>
          </a:p>
          <a:p>
            <a:pPr marL="720720" lvl="0" indent="-457200">
              <a:lnSpc>
                <a:spcPct val="150000"/>
              </a:lnSpc>
              <a:buChar char="-"/>
            </a:pPr>
            <a:r>
              <a:rPr lang="fr-FR"/>
              <a:t>Faible risque :  surveillance active (référence) </a:t>
            </a:r>
          </a:p>
          <a:p>
            <a:pPr marL="720720" lvl="0" indent="-457200">
              <a:lnSpc>
                <a:spcPct val="100000"/>
              </a:lnSpc>
              <a:buChar char="-"/>
            </a:pPr>
            <a:r>
              <a:rPr lang="fr-FR"/>
              <a:t>Risque intermédiaire : </a:t>
            </a:r>
          </a:p>
          <a:p>
            <a:pPr marL="982659" lvl="1">
              <a:lnSpc>
                <a:spcPct val="100000"/>
              </a:lnSpc>
              <a:buFont typeface="Wingdings" pitchFamily="2"/>
              <a:buChar char="§"/>
            </a:pPr>
            <a:r>
              <a:rPr lang="fr-FR">
                <a:solidFill>
                  <a:srgbClr val="FF0000"/>
                </a:solidFill>
              </a:rPr>
              <a:t>Prostatectomie radicale +/- curage ganglionnaire</a:t>
            </a:r>
          </a:p>
          <a:p>
            <a:pPr marL="982659" lvl="1">
              <a:lnSpc>
                <a:spcPct val="100000"/>
              </a:lnSpc>
              <a:buFont typeface="Wingdings" pitchFamily="2"/>
              <a:buChar char="§"/>
            </a:pPr>
            <a:r>
              <a:rPr lang="fr-FR"/>
              <a:t>Radiothérapie seule ou associé à l’hormonothérapie courte durée si groupe défavorable.</a:t>
            </a:r>
          </a:p>
          <a:p>
            <a:pPr marL="720720" lvl="1" indent="-457200">
              <a:lnSpc>
                <a:spcPct val="100000"/>
              </a:lnSpc>
              <a:spcBef>
                <a:spcPts val="1000"/>
              </a:spcBef>
              <a:buChar char="-"/>
            </a:pPr>
            <a:r>
              <a:rPr lang="fr-FR" sz="2800"/>
              <a:t>Haut risque : </a:t>
            </a:r>
          </a:p>
          <a:p>
            <a:pPr marL="982659" lvl="1">
              <a:lnSpc>
                <a:spcPct val="100000"/>
              </a:lnSpc>
              <a:buFont typeface="Wingdings" pitchFamily="2"/>
              <a:buChar char="§"/>
            </a:pPr>
            <a:r>
              <a:rPr lang="fr-FR"/>
              <a:t>Radiothérapie + Hormonothérapie longue durée (2 – 3 ans) + Abiratérone pour 2 ans si deux facteurs associés ( PSAt&gt; 40 ng/ml ou ISUP 4 ou 5, cT3 ou cT4)</a:t>
            </a:r>
          </a:p>
          <a:p>
            <a:pPr marL="982659" lvl="1">
              <a:lnSpc>
                <a:spcPct val="100000"/>
              </a:lnSpc>
              <a:buFont typeface="Wingdings" pitchFamily="2"/>
              <a:buChar char="§"/>
            </a:pPr>
            <a:r>
              <a:rPr lang="fr-FR"/>
              <a:t>Prostatectomie radicale avec curage ganglionnaire étendu </a:t>
            </a:r>
            <a:r>
              <a:rPr lang="fr-FR">
                <a:latin typeface="Wingdings" pitchFamily="2"/>
              </a:rPr>
              <a:t></a:t>
            </a:r>
            <a:r>
              <a:rPr lang="fr-FR"/>
              <a:t> Traitement multimodal</a:t>
            </a:r>
          </a:p>
          <a:p>
            <a:pPr marL="228600" lvl="1">
              <a:lnSpc>
                <a:spcPct val="100000"/>
              </a:lnSpc>
              <a:spcBef>
                <a:spcPts val="1000"/>
              </a:spcBef>
            </a:pPr>
            <a:r>
              <a:rPr lang="fr-FR" sz="2800" b="1"/>
              <a:t>Forme métastatique :</a:t>
            </a:r>
          </a:p>
          <a:p>
            <a:pPr marL="720720" lvl="0" indent="-457200">
              <a:lnSpc>
                <a:spcPct val="100000"/>
              </a:lnSpc>
              <a:buChar char="-"/>
            </a:pPr>
            <a:r>
              <a:rPr lang="fr-FR"/>
              <a:t>Hormonothérapie longue durée : SAD +/- HTNG +/- Chimiothérapie</a:t>
            </a:r>
          </a:p>
        </p:txBody>
      </p:sp>
      <p:sp>
        <p:nvSpPr>
          <p:cNvPr id="4" name="Espace réservé du contenu 1">
            <a:extLst>
              <a:ext uri="{FF2B5EF4-FFF2-40B4-BE49-F238E27FC236}">
                <a16:creationId xmlns:a16="http://schemas.microsoft.com/office/drawing/2014/main" id="{F18FB460-20D9-62E9-DE9D-8DA4CFF8DF4D}"/>
              </a:ext>
            </a:extLst>
          </p:cNvPr>
          <p:cNvSpPr txBox="1"/>
          <p:nvPr/>
        </p:nvSpPr>
        <p:spPr>
          <a:xfrm>
            <a:off x="661915" y="920361"/>
            <a:ext cx="10733794" cy="5777618"/>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fr-FR" sz="2800" b="1" i="0" u="none" strike="noStrike" kern="1200" cap="none" spc="0" baseline="0">
              <a:solidFill>
                <a:srgbClr val="000000"/>
              </a:solidFill>
              <a:uFillTx/>
              <a:latin typeface="Calibri"/>
            </a:endParaRPr>
          </a:p>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fr-FR" sz="2800" b="0" i="0" u="none" strike="noStrike" kern="1200" cap="none" spc="0" baseline="0">
              <a:solidFill>
                <a:srgbClr val="000000"/>
              </a:solidFill>
              <a:uFillTx/>
              <a:latin typeface="Calibri"/>
            </a:endParaRPr>
          </a:p>
        </p:txBody>
      </p:sp>
      <p:sp>
        <p:nvSpPr>
          <p:cNvPr id="5" name="Titre 1">
            <a:extLst>
              <a:ext uri="{FF2B5EF4-FFF2-40B4-BE49-F238E27FC236}">
                <a16:creationId xmlns:a16="http://schemas.microsoft.com/office/drawing/2014/main" id="{D5600C44-BCCE-3D83-FBB1-AA6294312112}"/>
              </a:ext>
            </a:extLst>
          </p:cNvPr>
          <p:cNvSpPr txBox="1"/>
          <p:nvPr/>
        </p:nvSpPr>
        <p:spPr>
          <a:xfrm>
            <a:off x="1357938" y="406103"/>
            <a:ext cx="7180271" cy="868826"/>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4400" b="0" i="0" u="none" strike="noStrike" kern="1200" cap="none" spc="0" baseline="0">
                <a:solidFill>
                  <a:srgbClr val="00B050"/>
                </a:solidFill>
                <a:uFillTx/>
                <a:latin typeface="Britannic Bold" pitchFamily="34"/>
              </a:rPr>
              <a:t>Indications : </a:t>
            </a:r>
            <a:endParaRPr lang="fr-FR" sz="4400" b="0" i="0" u="none" strike="noStrike" kern="1200" cap="none" spc="0" baseline="0">
              <a:solidFill>
                <a:srgbClr val="000000"/>
              </a:solidFill>
              <a:uFillTx/>
              <a:latin typeface="Calibri 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93CECE-387D-9254-4E4B-8EFF1671DD2C}"/>
              </a:ext>
            </a:extLst>
          </p:cNvPr>
          <p:cNvSpPr txBox="1">
            <a:spLocks noGrp="1"/>
          </p:cNvSpPr>
          <p:nvPr>
            <p:ph type="title"/>
          </p:nvPr>
        </p:nvSpPr>
        <p:spPr>
          <a:xfrm>
            <a:off x="1139744" y="-5148"/>
            <a:ext cx="9354211" cy="765810"/>
          </a:xfrm>
        </p:spPr>
        <p:txBody>
          <a:bodyPr/>
          <a:lstStyle/>
          <a:p>
            <a:pPr lvl="0"/>
            <a:r>
              <a:rPr lang="fr-FR">
                <a:solidFill>
                  <a:srgbClr val="2E75B6"/>
                </a:solidFill>
                <a:latin typeface="Britannic Bold" pitchFamily="34"/>
              </a:rPr>
              <a:t>Traitement des complications :  </a:t>
            </a:r>
            <a:endParaRPr lang="fr-FR"/>
          </a:p>
        </p:txBody>
      </p:sp>
      <p:sp>
        <p:nvSpPr>
          <p:cNvPr id="3" name="Espace réservé du contenu 1">
            <a:extLst>
              <a:ext uri="{FF2B5EF4-FFF2-40B4-BE49-F238E27FC236}">
                <a16:creationId xmlns:a16="http://schemas.microsoft.com/office/drawing/2014/main" id="{5A296BA8-B91A-6B1E-59FC-9CCB3666986C}"/>
              </a:ext>
            </a:extLst>
          </p:cNvPr>
          <p:cNvSpPr txBox="1"/>
          <p:nvPr/>
        </p:nvSpPr>
        <p:spPr>
          <a:xfrm>
            <a:off x="661915" y="920361"/>
            <a:ext cx="10733794" cy="5777618"/>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fr-FR" sz="2800" b="1" i="0" u="none" strike="noStrike" kern="1200" cap="none" spc="0" baseline="0">
              <a:solidFill>
                <a:srgbClr val="000000"/>
              </a:solidFill>
              <a:uFillTx/>
              <a:latin typeface="Calibri"/>
            </a:endParaRPr>
          </a:p>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fr-FR" sz="2800" b="0" i="0" u="none" strike="noStrike" kern="1200" cap="none" spc="0" baseline="0">
              <a:solidFill>
                <a:srgbClr val="000000"/>
              </a:solidFill>
              <a:uFillTx/>
              <a:latin typeface="Calibri"/>
            </a:endParaRPr>
          </a:p>
        </p:txBody>
      </p:sp>
      <p:sp>
        <p:nvSpPr>
          <p:cNvPr id="4" name="Titre 1">
            <a:extLst>
              <a:ext uri="{FF2B5EF4-FFF2-40B4-BE49-F238E27FC236}">
                <a16:creationId xmlns:a16="http://schemas.microsoft.com/office/drawing/2014/main" id="{7AB8EEF3-C42E-5DB1-31C5-579BCC125DB9}"/>
              </a:ext>
            </a:extLst>
          </p:cNvPr>
          <p:cNvSpPr txBox="1"/>
          <p:nvPr/>
        </p:nvSpPr>
        <p:spPr>
          <a:xfrm>
            <a:off x="466398" y="920361"/>
            <a:ext cx="4288481" cy="868826"/>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3600" b="0" i="0" u="none" strike="noStrike" kern="1200" cap="none" spc="0" baseline="0">
                <a:solidFill>
                  <a:srgbClr val="00B050"/>
                </a:solidFill>
                <a:uFillTx/>
                <a:latin typeface="Britannic Bold" pitchFamily="34"/>
              </a:rPr>
              <a:t>Dysfonction érectile</a:t>
            </a:r>
            <a:endParaRPr lang="fr-FR" sz="3600" b="0" i="0" u="none" strike="noStrike" kern="1200" cap="none" spc="0" baseline="0">
              <a:solidFill>
                <a:srgbClr val="000000"/>
              </a:solidFill>
              <a:uFillTx/>
              <a:latin typeface="Calibri Light"/>
            </a:endParaRPr>
          </a:p>
        </p:txBody>
      </p:sp>
      <p:sp>
        <p:nvSpPr>
          <p:cNvPr id="5" name="Titre 1">
            <a:extLst>
              <a:ext uri="{FF2B5EF4-FFF2-40B4-BE49-F238E27FC236}">
                <a16:creationId xmlns:a16="http://schemas.microsoft.com/office/drawing/2014/main" id="{A1C01E2D-0672-D7D0-ACFE-9D25D9581095}"/>
              </a:ext>
            </a:extLst>
          </p:cNvPr>
          <p:cNvSpPr txBox="1"/>
          <p:nvPr/>
        </p:nvSpPr>
        <p:spPr>
          <a:xfrm>
            <a:off x="6413802" y="920361"/>
            <a:ext cx="4570427" cy="868826"/>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3600" b="0" i="0" u="none" strike="noStrike" kern="1200" cap="none" spc="0" baseline="0">
                <a:solidFill>
                  <a:srgbClr val="00B050"/>
                </a:solidFill>
                <a:uFillTx/>
                <a:latin typeface="Britannic Bold" pitchFamily="34"/>
              </a:rPr>
              <a:t>Incontinence urinaire</a:t>
            </a:r>
            <a:endParaRPr lang="fr-FR" sz="3600" b="0" i="0" u="none" strike="noStrike" kern="1200" cap="none" spc="0" baseline="0">
              <a:solidFill>
                <a:srgbClr val="000000"/>
              </a:solidFill>
              <a:uFillTx/>
              <a:latin typeface="Calibri Light"/>
            </a:endParaRPr>
          </a:p>
        </p:txBody>
      </p:sp>
      <p:pic>
        <p:nvPicPr>
          <p:cNvPr id="6" name="Image 8">
            <a:extLst>
              <a:ext uri="{FF2B5EF4-FFF2-40B4-BE49-F238E27FC236}">
                <a16:creationId xmlns:a16="http://schemas.microsoft.com/office/drawing/2014/main" id="{A3820E8A-E302-A4D0-EB39-FFD46D2278AA}"/>
              </a:ext>
            </a:extLst>
          </p:cNvPr>
          <p:cNvPicPr>
            <a:picLocks noChangeAspect="1"/>
          </p:cNvPicPr>
          <p:nvPr/>
        </p:nvPicPr>
        <p:blipFill>
          <a:blip r:embed="rId3"/>
          <a:stretch>
            <a:fillRect/>
          </a:stretch>
        </p:blipFill>
        <p:spPr>
          <a:xfrm>
            <a:off x="255849" y="2495507"/>
            <a:ext cx="5112730" cy="3356661"/>
          </a:xfrm>
          <a:prstGeom prst="rect">
            <a:avLst/>
          </a:prstGeom>
          <a:noFill/>
          <a:ln cap="flat">
            <a:noFill/>
          </a:ln>
        </p:spPr>
      </p:pic>
      <p:pic>
        <p:nvPicPr>
          <p:cNvPr id="7" name="Image 10">
            <a:extLst>
              <a:ext uri="{FF2B5EF4-FFF2-40B4-BE49-F238E27FC236}">
                <a16:creationId xmlns:a16="http://schemas.microsoft.com/office/drawing/2014/main" id="{5037A8B4-0C2A-D8F0-9587-F209BC885F04}"/>
              </a:ext>
            </a:extLst>
          </p:cNvPr>
          <p:cNvPicPr>
            <a:picLocks noChangeAspect="1"/>
          </p:cNvPicPr>
          <p:nvPr/>
        </p:nvPicPr>
        <p:blipFill>
          <a:blip r:embed="rId4"/>
          <a:stretch>
            <a:fillRect/>
          </a:stretch>
        </p:blipFill>
        <p:spPr>
          <a:xfrm>
            <a:off x="6028812" y="2495507"/>
            <a:ext cx="2152945" cy="3572377"/>
          </a:xfrm>
          <a:prstGeom prst="rect">
            <a:avLst/>
          </a:prstGeom>
          <a:noFill/>
          <a:ln cap="flat">
            <a:noFill/>
          </a:ln>
        </p:spPr>
      </p:pic>
      <p:pic>
        <p:nvPicPr>
          <p:cNvPr id="8" name="Image 11">
            <a:extLst>
              <a:ext uri="{FF2B5EF4-FFF2-40B4-BE49-F238E27FC236}">
                <a16:creationId xmlns:a16="http://schemas.microsoft.com/office/drawing/2014/main" id="{F1055399-3927-1B4E-413B-6A9A1D4A4E86}"/>
              </a:ext>
            </a:extLst>
          </p:cNvPr>
          <p:cNvPicPr>
            <a:picLocks noChangeAspect="1"/>
          </p:cNvPicPr>
          <p:nvPr/>
        </p:nvPicPr>
        <p:blipFill>
          <a:blip r:embed="rId5"/>
          <a:stretch>
            <a:fillRect/>
          </a:stretch>
        </p:blipFill>
        <p:spPr>
          <a:xfrm>
            <a:off x="8379461" y="2481215"/>
            <a:ext cx="3267535" cy="3524737"/>
          </a:xfrm>
          <a:prstGeom prst="rect">
            <a:avLst/>
          </a:prstGeom>
          <a:noFill/>
          <a:ln cap="flat">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85357F-5A66-7D85-24A1-206CF4D97525}"/>
              </a:ext>
            </a:extLst>
          </p:cNvPr>
          <p:cNvSpPr txBox="1">
            <a:spLocks noGrp="1"/>
          </p:cNvSpPr>
          <p:nvPr>
            <p:ph type="title"/>
          </p:nvPr>
        </p:nvSpPr>
        <p:spPr>
          <a:xfrm>
            <a:off x="1071164" y="246403"/>
            <a:ext cx="9354211" cy="765810"/>
          </a:xfrm>
        </p:spPr>
        <p:txBody>
          <a:bodyPr/>
          <a:lstStyle/>
          <a:p>
            <a:pPr lvl="0"/>
            <a:r>
              <a:rPr lang="fr-FR">
                <a:solidFill>
                  <a:srgbClr val="2E75B6"/>
                </a:solidFill>
                <a:latin typeface="Britannic Bold" pitchFamily="34"/>
              </a:rPr>
              <a:t>Pronostic : 	</a:t>
            </a:r>
            <a:endParaRPr lang="fr-FR"/>
          </a:p>
        </p:txBody>
      </p:sp>
      <p:sp>
        <p:nvSpPr>
          <p:cNvPr id="3" name="Espace réservé du contenu 1">
            <a:extLst>
              <a:ext uri="{FF2B5EF4-FFF2-40B4-BE49-F238E27FC236}">
                <a16:creationId xmlns:a16="http://schemas.microsoft.com/office/drawing/2014/main" id="{9663C475-2C43-A1B7-DD85-D1C49D110D64}"/>
              </a:ext>
            </a:extLst>
          </p:cNvPr>
          <p:cNvSpPr txBox="1">
            <a:spLocks noGrp="1"/>
          </p:cNvSpPr>
          <p:nvPr>
            <p:ph idx="1"/>
          </p:nvPr>
        </p:nvSpPr>
        <p:spPr>
          <a:xfrm>
            <a:off x="502920" y="1434620"/>
            <a:ext cx="11689076" cy="3800319"/>
          </a:xfrm>
        </p:spPr>
        <p:txBody>
          <a:bodyPr>
            <a:noAutofit/>
          </a:bodyPr>
          <a:lstStyle/>
          <a:p>
            <a:pPr marL="0" lvl="0" indent="0" hangingPunct="0">
              <a:lnSpc>
                <a:spcPct val="150000"/>
              </a:lnSpc>
              <a:spcBef>
                <a:spcPts val="0"/>
              </a:spcBef>
            </a:pPr>
            <a:r>
              <a:rPr lang="fr-FR"/>
              <a:t> </a:t>
            </a:r>
            <a:r>
              <a:rPr lang="fr-FR" b="1"/>
              <a:t>F</a:t>
            </a:r>
            <a:r>
              <a:rPr lang="fr-FR" b="1">
                <a:latin typeface="Arial" pitchFamily="34"/>
              </a:rPr>
              <a:t>acteurs influençant le pronostic :</a:t>
            </a:r>
            <a:endParaRPr lang="fr-FR">
              <a:latin typeface="Arial" pitchFamily="34"/>
            </a:endParaRPr>
          </a:p>
          <a:p>
            <a:pPr marL="811209" lvl="0" hangingPunct="0">
              <a:lnSpc>
                <a:spcPct val="150000"/>
              </a:lnSpc>
              <a:spcBef>
                <a:spcPts val="0"/>
              </a:spcBef>
              <a:buChar char="−"/>
            </a:pPr>
            <a:r>
              <a:rPr lang="fr-FR">
                <a:latin typeface="Arial" pitchFamily="34"/>
              </a:rPr>
              <a:t>Score de Gleason, PSA, stade TNM.</a:t>
            </a:r>
          </a:p>
          <a:p>
            <a:pPr marL="0" lvl="0" indent="0" hangingPunct="0">
              <a:lnSpc>
                <a:spcPct val="150000"/>
              </a:lnSpc>
              <a:spcBef>
                <a:spcPts val="0"/>
              </a:spcBef>
            </a:pPr>
            <a:r>
              <a:rPr lang="fr-FR" b="1">
                <a:latin typeface="Arial" pitchFamily="34"/>
              </a:rPr>
              <a:t> Survie à 5 ans :</a:t>
            </a:r>
            <a:endParaRPr lang="fr-FR">
              <a:latin typeface="Arial" pitchFamily="34"/>
            </a:endParaRPr>
          </a:p>
          <a:p>
            <a:pPr marL="1074740" lvl="0" indent="-411159" hangingPunct="0">
              <a:lnSpc>
                <a:spcPct val="150000"/>
              </a:lnSpc>
              <a:spcBef>
                <a:spcPts val="0"/>
              </a:spcBef>
              <a:buChar char="−"/>
            </a:pPr>
            <a:r>
              <a:rPr lang="fr-FR">
                <a:latin typeface="Arial" pitchFamily="34"/>
              </a:rPr>
              <a:t>Localisé : &gt;95 %.</a:t>
            </a:r>
          </a:p>
          <a:p>
            <a:pPr marL="1074740" lvl="0" indent="-411159" hangingPunct="0">
              <a:lnSpc>
                <a:spcPct val="150000"/>
              </a:lnSpc>
              <a:spcBef>
                <a:spcPts val="0"/>
              </a:spcBef>
              <a:buChar char="−"/>
            </a:pPr>
            <a:r>
              <a:rPr lang="fr-FR">
                <a:latin typeface="Arial" pitchFamily="34"/>
              </a:rPr>
              <a:t>Métastatique : 30-40 %.</a:t>
            </a:r>
          </a:p>
          <a:p>
            <a:pPr lvl="0">
              <a:lnSpc>
                <a:spcPct val="150000"/>
              </a:lnSpc>
            </a:pPr>
            <a:endParaRPr lang="fr-FR"/>
          </a:p>
          <a:p>
            <a:pPr lvl="0">
              <a:lnSpc>
                <a:spcPct val="150000"/>
              </a:lnSpc>
            </a:pPr>
            <a:endParaRPr lang="fr-FR"/>
          </a:p>
          <a:p>
            <a:pPr marL="628650" lvl="0">
              <a:lnSpc>
                <a:spcPct val="150000"/>
              </a:lnSpc>
            </a:pPr>
            <a:endParaRPr lang="fr-FR"/>
          </a:p>
        </p:txBody>
      </p:sp>
      <p:sp>
        <p:nvSpPr>
          <p:cNvPr id="4" name="Espace réservé du contenu 1">
            <a:extLst>
              <a:ext uri="{FF2B5EF4-FFF2-40B4-BE49-F238E27FC236}">
                <a16:creationId xmlns:a16="http://schemas.microsoft.com/office/drawing/2014/main" id="{DC6C64CB-AD3C-0D79-469D-7D0A2AE5F1A5}"/>
              </a:ext>
            </a:extLst>
          </p:cNvPr>
          <p:cNvSpPr txBox="1"/>
          <p:nvPr/>
        </p:nvSpPr>
        <p:spPr>
          <a:xfrm>
            <a:off x="661915" y="920361"/>
            <a:ext cx="10733794" cy="5777618"/>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fr-FR" sz="2800" b="1" i="0" u="none" strike="noStrike" kern="1200" cap="none" spc="0" baseline="0">
              <a:solidFill>
                <a:srgbClr val="000000"/>
              </a:solidFill>
              <a:uFillTx/>
              <a:latin typeface="Calibri"/>
            </a:endParaRPr>
          </a:p>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fr-FR" sz="2800" b="0" i="0" u="none" strike="noStrike" kern="1200" cap="none" spc="0" baseline="0">
              <a:solidFill>
                <a:srgbClr val="000000"/>
              </a:solidFill>
              <a:uFillTx/>
              <a:latin typeface="Calibri"/>
            </a:endParaRPr>
          </a:p>
        </p:txBody>
      </p:sp>
      <p:sp>
        <p:nvSpPr>
          <p:cNvPr id="5" name="Titre 1">
            <a:extLst>
              <a:ext uri="{FF2B5EF4-FFF2-40B4-BE49-F238E27FC236}">
                <a16:creationId xmlns:a16="http://schemas.microsoft.com/office/drawing/2014/main" id="{6182C522-47B6-1F1C-3824-9DF13E90F0C6}"/>
              </a:ext>
            </a:extLst>
          </p:cNvPr>
          <p:cNvSpPr txBox="1"/>
          <p:nvPr/>
        </p:nvSpPr>
        <p:spPr>
          <a:xfrm>
            <a:off x="1357938" y="406103"/>
            <a:ext cx="7180271" cy="868826"/>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fr-FR" sz="4400" b="0" i="0" u="none" strike="noStrike" kern="1200" cap="none" spc="0" baseline="0">
              <a:solidFill>
                <a:srgbClr val="000000"/>
              </a:solidFill>
              <a:uFillTx/>
              <a:latin typeface="Calibri Light"/>
            </a:endParaRPr>
          </a:p>
        </p:txBody>
      </p:sp>
      <p:sp>
        <p:nvSpPr>
          <p:cNvPr id="6" name="Titre 1">
            <a:extLst>
              <a:ext uri="{FF2B5EF4-FFF2-40B4-BE49-F238E27FC236}">
                <a16:creationId xmlns:a16="http://schemas.microsoft.com/office/drawing/2014/main" id="{DEDF608E-6301-5A13-AA5C-F094667FCD71}"/>
              </a:ext>
            </a:extLst>
          </p:cNvPr>
          <p:cNvSpPr txBox="1"/>
          <p:nvPr/>
        </p:nvSpPr>
        <p:spPr>
          <a:xfrm>
            <a:off x="2041498" y="4817745"/>
            <a:ext cx="9354211" cy="765810"/>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3600" b="0" i="0" u="none" strike="noStrike" kern="1200" cap="none" spc="0" baseline="0">
                <a:solidFill>
                  <a:srgbClr val="C00000"/>
                </a:solidFill>
                <a:uFillTx/>
                <a:latin typeface="Britannic Bold" pitchFamily="34"/>
              </a:rPr>
              <a:t>Importance d’un diagnostic précoce +++ </a:t>
            </a:r>
            <a:endParaRPr lang="fr-FR" sz="3600" b="0" i="0" u="none" strike="noStrike" kern="1200" cap="none" spc="0" baseline="0">
              <a:solidFill>
                <a:srgbClr val="C00000"/>
              </a:solidFill>
              <a:uFillTx/>
              <a:latin typeface="Calibri 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4B5406-F227-6263-5D65-53E68BDBE689}"/>
              </a:ext>
            </a:extLst>
          </p:cNvPr>
          <p:cNvSpPr txBox="1">
            <a:spLocks noGrp="1"/>
          </p:cNvSpPr>
          <p:nvPr>
            <p:ph type="title"/>
          </p:nvPr>
        </p:nvSpPr>
        <p:spPr>
          <a:xfrm>
            <a:off x="1071164" y="246403"/>
            <a:ext cx="9354211" cy="765810"/>
          </a:xfrm>
        </p:spPr>
        <p:txBody>
          <a:bodyPr/>
          <a:lstStyle/>
          <a:p>
            <a:pPr lvl="0"/>
            <a:r>
              <a:rPr lang="fr-FR">
                <a:solidFill>
                  <a:srgbClr val="2E75B6"/>
                </a:solidFill>
                <a:latin typeface="Britannic Bold" pitchFamily="34"/>
              </a:rPr>
              <a:t>Conclusion : 	</a:t>
            </a:r>
            <a:endParaRPr lang="fr-FR"/>
          </a:p>
        </p:txBody>
      </p:sp>
      <p:sp>
        <p:nvSpPr>
          <p:cNvPr id="3" name="Espace réservé du contenu 1">
            <a:extLst>
              <a:ext uri="{FF2B5EF4-FFF2-40B4-BE49-F238E27FC236}">
                <a16:creationId xmlns:a16="http://schemas.microsoft.com/office/drawing/2014/main" id="{9205BBB7-EE3D-F12C-3FA5-CFD5C4E3CB10}"/>
              </a:ext>
            </a:extLst>
          </p:cNvPr>
          <p:cNvSpPr txBox="1">
            <a:spLocks noGrp="1"/>
          </p:cNvSpPr>
          <p:nvPr>
            <p:ph idx="1"/>
          </p:nvPr>
        </p:nvSpPr>
        <p:spPr>
          <a:xfrm>
            <a:off x="502920" y="1012213"/>
            <a:ext cx="11689076" cy="4828516"/>
          </a:xfrm>
        </p:spPr>
        <p:txBody>
          <a:bodyPr>
            <a:noAutofit/>
          </a:bodyPr>
          <a:lstStyle/>
          <a:p>
            <a:pPr marL="182559" lvl="0" indent="354009" hangingPunct="0">
              <a:lnSpc>
                <a:spcPct val="150000"/>
              </a:lnSpc>
              <a:spcBef>
                <a:spcPts val="0"/>
              </a:spcBef>
            </a:pPr>
            <a:r>
              <a:rPr lang="fr-FR">
                <a:latin typeface="Arial" pitchFamily="34"/>
              </a:rPr>
              <a:t>Importance du diangostic précoce et d’une prise en charge personnalisée.</a:t>
            </a:r>
          </a:p>
          <a:p>
            <a:pPr marL="182559" lvl="0" indent="0" hangingPunct="0">
              <a:lnSpc>
                <a:spcPct val="150000"/>
              </a:lnSpc>
              <a:spcBef>
                <a:spcPts val="0"/>
              </a:spcBef>
              <a:buNone/>
            </a:pPr>
            <a:endParaRPr lang="fr-FR">
              <a:latin typeface="Arial" pitchFamily="34"/>
            </a:endParaRPr>
          </a:p>
          <a:p>
            <a:pPr marL="182559" lvl="0" indent="354009" hangingPunct="0">
              <a:lnSpc>
                <a:spcPct val="150000"/>
              </a:lnSpc>
              <a:spcBef>
                <a:spcPts val="0"/>
              </a:spcBef>
            </a:pPr>
            <a:r>
              <a:rPr lang="fr-FR">
                <a:latin typeface="Arial" pitchFamily="34"/>
              </a:rPr>
              <a:t>Avancées technologiques importantes : meilleures résultats carcinologiques et fonctionnelles </a:t>
            </a:r>
          </a:p>
          <a:p>
            <a:pPr marL="182559" lvl="0" indent="354009" hangingPunct="0">
              <a:lnSpc>
                <a:spcPct val="150000"/>
              </a:lnSpc>
              <a:spcBef>
                <a:spcPts val="0"/>
              </a:spcBef>
            </a:pPr>
            <a:endParaRPr lang="fr-FR">
              <a:latin typeface="Arial" pitchFamily="34"/>
            </a:endParaRPr>
          </a:p>
          <a:p>
            <a:pPr marL="182559" lvl="0" indent="354009" hangingPunct="0">
              <a:lnSpc>
                <a:spcPct val="150000"/>
              </a:lnSpc>
              <a:spcBef>
                <a:spcPts val="0"/>
              </a:spcBef>
            </a:pPr>
            <a:r>
              <a:rPr lang="fr-FR">
                <a:latin typeface="Arial" pitchFamily="34"/>
              </a:rPr>
              <a:t>Briser ce tabou, c’est agir pour la vie.</a:t>
            </a:r>
          </a:p>
          <a:p>
            <a:pPr marL="628650" lvl="0">
              <a:lnSpc>
                <a:spcPct val="150000"/>
              </a:lnSpc>
            </a:pPr>
            <a:endParaRPr lang="fr-FR"/>
          </a:p>
        </p:txBody>
      </p:sp>
      <p:sp>
        <p:nvSpPr>
          <p:cNvPr id="4" name="Espace réservé du contenu 1">
            <a:extLst>
              <a:ext uri="{FF2B5EF4-FFF2-40B4-BE49-F238E27FC236}">
                <a16:creationId xmlns:a16="http://schemas.microsoft.com/office/drawing/2014/main" id="{235192AA-F87A-F564-B64E-2295AE5709F6}"/>
              </a:ext>
            </a:extLst>
          </p:cNvPr>
          <p:cNvSpPr txBox="1"/>
          <p:nvPr/>
        </p:nvSpPr>
        <p:spPr>
          <a:xfrm>
            <a:off x="661915" y="920361"/>
            <a:ext cx="10733794" cy="5777618"/>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fr-FR" sz="2800" b="1" i="0" u="none" strike="noStrike" kern="1200" cap="none" spc="0" baseline="0">
              <a:solidFill>
                <a:srgbClr val="000000"/>
              </a:solidFill>
              <a:uFillTx/>
              <a:latin typeface="Calibri"/>
            </a:endParaRPr>
          </a:p>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fr-FR" sz="2800" b="0" i="0" u="none" strike="noStrike" kern="1200" cap="none" spc="0" baseline="0">
              <a:solidFill>
                <a:srgbClr val="000000"/>
              </a:solidFill>
              <a:uFillTx/>
              <a:latin typeface="Calibri"/>
            </a:endParaRPr>
          </a:p>
        </p:txBody>
      </p:sp>
      <p:sp>
        <p:nvSpPr>
          <p:cNvPr id="5" name="Titre 1">
            <a:extLst>
              <a:ext uri="{FF2B5EF4-FFF2-40B4-BE49-F238E27FC236}">
                <a16:creationId xmlns:a16="http://schemas.microsoft.com/office/drawing/2014/main" id="{F9846AA3-241A-5EE1-159A-CF74CA7BA77F}"/>
              </a:ext>
            </a:extLst>
          </p:cNvPr>
          <p:cNvSpPr txBox="1"/>
          <p:nvPr/>
        </p:nvSpPr>
        <p:spPr>
          <a:xfrm>
            <a:off x="1357938" y="406103"/>
            <a:ext cx="7180271" cy="868826"/>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fr-FR" sz="4400" b="0" i="0" u="none" strike="noStrike" kern="1200" cap="none" spc="0" baseline="0">
              <a:solidFill>
                <a:srgbClr val="000000"/>
              </a:solidFill>
              <a:uFillTx/>
              <a:latin typeface="Calibri Light"/>
            </a:endParaRPr>
          </a:p>
        </p:txBody>
      </p:sp>
      <p:sp>
        <p:nvSpPr>
          <p:cNvPr id="6" name="Rectangle 1">
            <a:extLst>
              <a:ext uri="{FF2B5EF4-FFF2-40B4-BE49-F238E27FC236}">
                <a16:creationId xmlns:a16="http://schemas.microsoft.com/office/drawing/2014/main" id="{8A2C9CA8-122D-1263-B7A0-D278393ED736}"/>
              </a:ext>
            </a:extLst>
          </p:cNvPr>
          <p:cNvSpPr/>
          <p:nvPr/>
        </p:nvSpPr>
        <p:spPr>
          <a:xfrm>
            <a:off x="0" y="-184663"/>
            <a:ext cx="184727" cy="369335"/>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3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9DB09F-282E-2282-65FE-3C47505ABEA0}"/>
              </a:ext>
            </a:extLst>
          </p:cNvPr>
          <p:cNvSpPr txBox="1">
            <a:spLocks noGrp="1"/>
          </p:cNvSpPr>
          <p:nvPr>
            <p:ph type="title"/>
          </p:nvPr>
        </p:nvSpPr>
        <p:spPr>
          <a:xfrm>
            <a:off x="3210906" y="0"/>
            <a:ext cx="6344573" cy="1369204"/>
          </a:xfrm>
        </p:spPr>
        <p:txBody>
          <a:bodyPr/>
          <a:lstStyle/>
          <a:p>
            <a:pPr lvl="0"/>
            <a:r>
              <a:rPr lang="fr-FR">
                <a:solidFill>
                  <a:srgbClr val="2E75B6"/>
                </a:solidFill>
                <a:latin typeface="Britannic Bold" pitchFamily="34"/>
              </a:rPr>
              <a:t>Le Fardeau du tabou </a:t>
            </a:r>
            <a:endParaRPr lang="fr-FR"/>
          </a:p>
        </p:txBody>
      </p:sp>
      <p:sp>
        <p:nvSpPr>
          <p:cNvPr id="3" name="Espace réservé du contenu 2">
            <a:extLst>
              <a:ext uri="{FF2B5EF4-FFF2-40B4-BE49-F238E27FC236}">
                <a16:creationId xmlns:a16="http://schemas.microsoft.com/office/drawing/2014/main" id="{576399F1-046C-CD39-0B34-C8A26679A48D}"/>
              </a:ext>
            </a:extLst>
          </p:cNvPr>
          <p:cNvSpPr txBox="1">
            <a:spLocks noGrp="1"/>
          </p:cNvSpPr>
          <p:nvPr>
            <p:ph idx="1"/>
          </p:nvPr>
        </p:nvSpPr>
        <p:spPr>
          <a:xfrm>
            <a:off x="1371600" y="1369204"/>
            <a:ext cx="9978390" cy="5061414"/>
          </a:xfrm>
        </p:spPr>
        <p:txBody>
          <a:bodyPr/>
          <a:lstStyle/>
          <a:p>
            <a:pPr marL="0" lvl="0" indent="0">
              <a:buNone/>
            </a:pPr>
            <a:r>
              <a:rPr lang="fr-FR" b="1"/>
              <a:t>Pourquoi le silence ?</a:t>
            </a:r>
          </a:p>
          <a:p>
            <a:pPr marL="536579" lvl="0"/>
            <a:r>
              <a:rPr lang="fr-FR"/>
              <a:t>Peur du toucher rectal et du diagnostic </a:t>
            </a:r>
          </a:p>
          <a:p>
            <a:pPr marL="536579" lvl="0"/>
            <a:r>
              <a:rPr lang="fr-FR"/>
              <a:t>Sujet sensible lié à la virilité et à la sexualité  </a:t>
            </a:r>
          </a:p>
          <a:p>
            <a:pPr marL="536579" lvl="0"/>
            <a:r>
              <a:rPr lang="fr-FR"/>
              <a:t>Stigmatisation culturelle et manque d’éducation sur la maladie</a:t>
            </a:r>
          </a:p>
          <a:p>
            <a:pPr marL="0" lvl="0" indent="0">
              <a:buNone/>
            </a:pPr>
            <a:r>
              <a:rPr lang="fr-FR" b="1"/>
              <a:t>Impact sur la santé publique : </a:t>
            </a:r>
          </a:p>
          <a:p>
            <a:pPr marL="536579" lvl="0"/>
            <a:r>
              <a:rPr lang="fr-FR"/>
              <a:t>Retard dans le dépistage et le diagnostic </a:t>
            </a:r>
          </a:p>
          <a:p>
            <a:pPr marL="536579" lvl="0"/>
            <a:r>
              <a:rPr lang="fr-FR"/>
              <a:t>Augmentation du taux de mortalité due à des formes avancées difficiles à traiter </a:t>
            </a:r>
          </a:p>
          <a:p>
            <a:pPr marL="536579" lvl="0"/>
            <a:endParaRPr lang="fr-FR">
              <a:latin typeface="Garamond" pitchFamily="18"/>
            </a:endParaRPr>
          </a:p>
          <a:p>
            <a:pPr lvl="0"/>
            <a:endParaRPr lang="fr-FR" b="1">
              <a:latin typeface="Garamond" pitchFamily="18"/>
            </a:endParaRPr>
          </a:p>
          <a:p>
            <a:pPr lvl="0"/>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5">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526F6C-5FC0-B937-6E30-DACCB99CB2AB}"/>
              </a:ext>
            </a:extLst>
          </p:cNvPr>
          <p:cNvSpPr txBox="1">
            <a:spLocks noGrp="1"/>
          </p:cNvSpPr>
          <p:nvPr>
            <p:ph type="title"/>
          </p:nvPr>
        </p:nvSpPr>
        <p:spPr>
          <a:xfrm>
            <a:off x="1495098" y="0"/>
            <a:ext cx="9354211" cy="1369204"/>
          </a:xfrm>
        </p:spPr>
        <p:txBody>
          <a:bodyPr/>
          <a:lstStyle/>
          <a:p>
            <a:pPr lvl="0"/>
            <a:r>
              <a:rPr lang="fr-FR">
                <a:solidFill>
                  <a:srgbClr val="2E75B6"/>
                </a:solidFill>
                <a:latin typeface="Britannic Bold" pitchFamily="34"/>
              </a:rPr>
              <a:t>Epidémiologie  </a:t>
            </a:r>
            <a:endParaRPr lang="fr-FR"/>
          </a:p>
        </p:txBody>
      </p:sp>
      <p:sp>
        <p:nvSpPr>
          <p:cNvPr id="3" name="Espace réservé du contenu 2">
            <a:extLst>
              <a:ext uri="{FF2B5EF4-FFF2-40B4-BE49-F238E27FC236}">
                <a16:creationId xmlns:a16="http://schemas.microsoft.com/office/drawing/2014/main" id="{FF5005A7-22D2-37A2-071B-B6639D9699ED}"/>
              </a:ext>
            </a:extLst>
          </p:cNvPr>
          <p:cNvSpPr txBox="1">
            <a:spLocks noGrp="1"/>
          </p:cNvSpPr>
          <p:nvPr>
            <p:ph idx="1"/>
          </p:nvPr>
        </p:nvSpPr>
        <p:spPr>
          <a:xfrm>
            <a:off x="1371600" y="1262265"/>
            <a:ext cx="9601200" cy="4880116"/>
          </a:xfrm>
        </p:spPr>
        <p:txBody>
          <a:bodyPr/>
          <a:lstStyle/>
          <a:p>
            <a:pPr lvl="0">
              <a:lnSpc>
                <a:spcPct val="140000"/>
              </a:lnSpc>
            </a:pPr>
            <a:r>
              <a:rPr lang="fr-FR" sz="3200" b="1">
                <a:solidFill>
                  <a:srgbClr val="C00000"/>
                </a:solidFill>
                <a:latin typeface="Garamond" pitchFamily="18"/>
              </a:rPr>
              <a:t>1</a:t>
            </a:r>
            <a:r>
              <a:rPr lang="fr-FR" sz="3200" b="1" baseline="30000">
                <a:solidFill>
                  <a:srgbClr val="C00000"/>
                </a:solidFill>
                <a:latin typeface="Garamond" pitchFamily="18"/>
              </a:rPr>
              <a:t>er</a:t>
            </a:r>
            <a:r>
              <a:rPr lang="fr-FR" sz="3200" b="1">
                <a:solidFill>
                  <a:srgbClr val="C00000"/>
                </a:solidFill>
                <a:latin typeface="Garamond" pitchFamily="18"/>
              </a:rPr>
              <a:t>  cancer urologique </a:t>
            </a:r>
            <a:r>
              <a:rPr lang="fr-FR" sz="3200">
                <a:latin typeface="Garamond" pitchFamily="18"/>
              </a:rPr>
              <a:t>chez l’homme</a:t>
            </a:r>
          </a:p>
          <a:p>
            <a:pPr lvl="0">
              <a:lnSpc>
                <a:spcPct val="140000"/>
              </a:lnSpc>
            </a:pPr>
            <a:r>
              <a:rPr lang="fr-FR" sz="3200" b="1">
                <a:solidFill>
                  <a:srgbClr val="C00000"/>
                </a:solidFill>
                <a:latin typeface="Garamond" pitchFamily="18"/>
              </a:rPr>
              <a:t>3</a:t>
            </a:r>
            <a:r>
              <a:rPr lang="fr-FR" sz="3200" b="1" baseline="30000">
                <a:solidFill>
                  <a:srgbClr val="C00000"/>
                </a:solidFill>
                <a:latin typeface="Garamond" pitchFamily="18"/>
              </a:rPr>
              <a:t>ème</a:t>
            </a:r>
            <a:r>
              <a:rPr lang="fr-FR" sz="3200" b="1">
                <a:solidFill>
                  <a:srgbClr val="C00000"/>
                </a:solidFill>
                <a:latin typeface="Garamond" pitchFamily="18"/>
              </a:rPr>
              <a:t>  cause de décès </a:t>
            </a:r>
            <a:r>
              <a:rPr lang="fr-FR" sz="3200">
                <a:latin typeface="Garamond" pitchFamily="18"/>
              </a:rPr>
              <a:t>par cancer chez l’homme.</a:t>
            </a:r>
          </a:p>
          <a:p>
            <a:pPr lvl="0">
              <a:lnSpc>
                <a:spcPct val="140000"/>
              </a:lnSpc>
            </a:pPr>
            <a:r>
              <a:rPr lang="fr-FR" sz="3200">
                <a:latin typeface="Garamond" pitchFamily="18"/>
              </a:rPr>
              <a:t>Maladie du sujet âgé (L’âge moyen </a:t>
            </a:r>
            <a:r>
              <a:rPr lang="fr-FR" sz="3200" b="1">
                <a:solidFill>
                  <a:srgbClr val="C00000"/>
                </a:solidFill>
                <a:latin typeface="Garamond" pitchFamily="18"/>
              </a:rPr>
              <a:t>68 ans</a:t>
            </a:r>
            <a:r>
              <a:rPr lang="fr-FR" sz="3200">
                <a:latin typeface="Garamond" pitchFamily="18"/>
              </a:rPr>
              <a:t>)</a:t>
            </a:r>
          </a:p>
          <a:p>
            <a:pPr lvl="0">
              <a:lnSpc>
                <a:spcPct val="140000"/>
              </a:lnSpc>
            </a:pPr>
            <a:r>
              <a:rPr lang="fr-FR" sz="3200">
                <a:latin typeface="Garamond" pitchFamily="18"/>
              </a:rPr>
              <a:t>Mortalité est en </a:t>
            </a:r>
            <a:r>
              <a:rPr lang="fr-FR" sz="3200" b="1">
                <a:solidFill>
                  <a:srgbClr val="C00000"/>
                </a:solidFill>
                <a:latin typeface="Garamond" pitchFamily="18"/>
              </a:rPr>
              <a:t>cinétique de baisse</a:t>
            </a:r>
            <a:r>
              <a:rPr lang="fr-FR" sz="3200">
                <a:latin typeface="Garamond" pitchFamily="18"/>
              </a:rPr>
              <a:t>:</a:t>
            </a:r>
          </a:p>
          <a:p>
            <a:pPr marL="1073148" lvl="1" indent="-447671">
              <a:lnSpc>
                <a:spcPct val="140000"/>
              </a:lnSpc>
              <a:spcBef>
                <a:spcPts val="1000"/>
              </a:spcBef>
              <a:buFont typeface="Garamond" pitchFamily="18"/>
              <a:buChar char="−"/>
            </a:pPr>
            <a:r>
              <a:rPr lang="fr-FR" sz="3200">
                <a:latin typeface="Garamond" pitchFamily="18"/>
              </a:rPr>
              <a:t>Diagnostic précoce (Stratégie de détection précoce)</a:t>
            </a:r>
          </a:p>
          <a:p>
            <a:pPr marL="1073148" lvl="1" indent="-447671">
              <a:lnSpc>
                <a:spcPct val="140000"/>
              </a:lnSpc>
              <a:spcBef>
                <a:spcPts val="1000"/>
              </a:spcBef>
              <a:buFont typeface="Garamond" pitchFamily="18"/>
              <a:buChar char="−"/>
            </a:pPr>
            <a:r>
              <a:rPr lang="fr-FR" sz="3200">
                <a:latin typeface="Garamond" pitchFamily="18"/>
              </a:rPr>
              <a:t>Amélioration de l’arsenal thérapeutique</a:t>
            </a:r>
          </a:p>
          <a:p>
            <a:pPr lvl="0">
              <a:lnSpc>
                <a:spcPct val="80000"/>
              </a:lnSpc>
            </a:pPr>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2">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732AF9-C441-798F-3BF1-42704E6BBA77}"/>
              </a:ext>
            </a:extLst>
          </p:cNvPr>
          <p:cNvSpPr txBox="1">
            <a:spLocks noGrp="1"/>
          </p:cNvSpPr>
          <p:nvPr>
            <p:ph type="title"/>
          </p:nvPr>
        </p:nvSpPr>
        <p:spPr>
          <a:xfrm>
            <a:off x="1495098" y="0"/>
            <a:ext cx="9354211" cy="1369204"/>
          </a:xfrm>
        </p:spPr>
        <p:txBody>
          <a:bodyPr/>
          <a:lstStyle/>
          <a:p>
            <a:pPr lvl="0"/>
            <a:r>
              <a:rPr lang="fr-FR">
                <a:solidFill>
                  <a:srgbClr val="2E75B6"/>
                </a:solidFill>
                <a:latin typeface="Britannic Bold" pitchFamily="34"/>
              </a:rPr>
              <a:t>Quels sont les facteurs de risque ?</a:t>
            </a:r>
            <a:endParaRPr lang="fr-FR"/>
          </a:p>
        </p:txBody>
      </p:sp>
      <p:sp>
        <p:nvSpPr>
          <p:cNvPr id="3" name="Espace réservé du contenu 2">
            <a:extLst>
              <a:ext uri="{FF2B5EF4-FFF2-40B4-BE49-F238E27FC236}">
                <a16:creationId xmlns:a16="http://schemas.microsoft.com/office/drawing/2014/main" id="{F439440F-09CD-1CC3-40CD-48BF0626CDC9}"/>
              </a:ext>
            </a:extLst>
          </p:cNvPr>
          <p:cNvSpPr txBox="1">
            <a:spLocks noGrp="1"/>
          </p:cNvSpPr>
          <p:nvPr>
            <p:ph idx="1"/>
          </p:nvPr>
        </p:nvSpPr>
        <p:spPr>
          <a:xfrm>
            <a:off x="1371600" y="1550502"/>
            <a:ext cx="9601200" cy="4880116"/>
          </a:xfrm>
        </p:spPr>
        <p:txBody>
          <a:bodyPr/>
          <a:lstStyle/>
          <a:p>
            <a:pPr lvl="0">
              <a:lnSpc>
                <a:spcPct val="150000"/>
              </a:lnSpc>
            </a:pPr>
            <a:r>
              <a:rPr lang="fr-FR" sz="2600"/>
              <a:t>Age &gt; 50 ans </a:t>
            </a:r>
          </a:p>
          <a:p>
            <a:pPr lvl="0">
              <a:lnSpc>
                <a:spcPct val="150000"/>
              </a:lnSpc>
            </a:pPr>
            <a:r>
              <a:rPr lang="fr-FR" sz="2600"/>
              <a:t>ATCD familiaux : </a:t>
            </a:r>
          </a:p>
          <a:p>
            <a:pPr marL="720720" lvl="0">
              <a:lnSpc>
                <a:spcPct val="100000"/>
              </a:lnSpc>
              <a:buFont typeface="Calibri" pitchFamily="34"/>
              <a:buChar char="−"/>
            </a:pPr>
            <a:r>
              <a:rPr lang="fr-FR" sz="2600"/>
              <a:t>Cancer de prostate chez le père ou un frère : RR 2.3 </a:t>
            </a:r>
          </a:p>
          <a:p>
            <a:pPr marL="720720" lvl="0">
              <a:lnSpc>
                <a:spcPct val="100000"/>
              </a:lnSpc>
              <a:buFont typeface="Calibri" pitchFamily="34"/>
              <a:buChar char="−"/>
            </a:pPr>
            <a:r>
              <a:rPr lang="fr-FR" sz="2600"/>
              <a:t>Cancer de sein ou de l’ovaire (gène BCRA 1 et 2) </a:t>
            </a:r>
          </a:p>
          <a:p>
            <a:pPr lvl="0">
              <a:lnSpc>
                <a:spcPct val="150000"/>
              </a:lnSpc>
            </a:pPr>
            <a:r>
              <a:rPr lang="fr-FR" sz="2600"/>
              <a:t>Origine ethnique : incidence plus élevée chez les africains, plus faible chez les asiatiques	</a:t>
            </a:r>
          </a:p>
          <a:p>
            <a:pPr marL="457200" lvl="0" indent="-457200"/>
            <a:endParaRPr lang="fr-FR">
              <a:latin typeface="Garamond" pitchFamily="18"/>
            </a:endParaRPr>
          </a:p>
          <a:p>
            <a:pPr marL="1087441" lvl="0" indent="-457200">
              <a:buChar char="-"/>
            </a:pPr>
            <a:endParaRPr lang="fr-FR" b="1">
              <a:latin typeface="Garamond" pitchFamily="18"/>
            </a:endParaRPr>
          </a:p>
          <a:p>
            <a:pPr lvl="0"/>
            <a:endParaRPr lang="fr-FR"/>
          </a:p>
        </p:txBody>
      </p:sp>
      <p:sp>
        <p:nvSpPr>
          <p:cNvPr id="4" name="Rectangle 3">
            <a:extLst>
              <a:ext uri="{FF2B5EF4-FFF2-40B4-BE49-F238E27FC236}">
                <a16:creationId xmlns:a16="http://schemas.microsoft.com/office/drawing/2014/main" id="{DBF2006D-F24D-0425-0F40-AD0117A4C285}"/>
              </a:ext>
            </a:extLst>
          </p:cNvPr>
          <p:cNvSpPr/>
          <p:nvPr/>
        </p:nvSpPr>
        <p:spPr>
          <a:xfrm>
            <a:off x="152403" y="5965591"/>
            <a:ext cx="12039603" cy="646334"/>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212121"/>
                </a:solidFill>
                <a:uFillTx/>
                <a:latin typeface="BlinkMacSystemFont"/>
              </a:rPr>
              <a:t>Nyame Ya et al. Deconstructing, Addressing, and Eliminating Racial and Ethnic Inequities in Prostate Cancer Care. Eur Urol. 2022 Oct;82(4):341-351. doi: 10.1016/j.eururo.2022.03.007. Epub 2022 Mar 30. PMID: 35367082.</a:t>
            </a:r>
            <a:endParaRPr lang="fr-FR" sz="1800" b="0" i="0" u="none" strike="noStrike" kern="1200" cap="none" spc="0" baseline="0">
              <a:solidFill>
                <a:srgbClr val="000000"/>
              </a:solidFill>
              <a:uFillTx/>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15">
    <p:bg>
      <p:bgPr>
        <a:blipFill>
          <a:blip r:embed="rId3">
            <a:alphaModFix amt="50000"/>
          </a:blip>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54E882-379D-FB28-70F5-898C4310FE83}"/>
              </a:ext>
            </a:extLst>
          </p:cNvPr>
          <p:cNvSpPr txBox="1">
            <a:spLocks noGrp="1"/>
          </p:cNvSpPr>
          <p:nvPr>
            <p:ph type="title"/>
          </p:nvPr>
        </p:nvSpPr>
        <p:spPr>
          <a:xfrm>
            <a:off x="1495098" y="0"/>
            <a:ext cx="9354211" cy="1369204"/>
          </a:xfrm>
        </p:spPr>
        <p:txBody>
          <a:bodyPr/>
          <a:lstStyle/>
          <a:p>
            <a:pPr lvl="0"/>
            <a:r>
              <a:rPr lang="fr-FR">
                <a:solidFill>
                  <a:srgbClr val="2E75B6"/>
                </a:solidFill>
                <a:latin typeface="Britannic Bold" pitchFamily="34"/>
              </a:rPr>
              <a:t>Génétique : </a:t>
            </a:r>
            <a:endParaRPr lang="fr-FR"/>
          </a:p>
        </p:txBody>
      </p:sp>
      <p:pic>
        <p:nvPicPr>
          <p:cNvPr id="3" name="Image 5">
            <a:extLst>
              <a:ext uri="{FF2B5EF4-FFF2-40B4-BE49-F238E27FC236}">
                <a16:creationId xmlns:a16="http://schemas.microsoft.com/office/drawing/2014/main" id="{06EB4D19-235F-6C61-7C42-6328C89B4E41}"/>
              </a:ext>
            </a:extLst>
          </p:cNvPr>
          <p:cNvPicPr>
            <a:picLocks noChangeAspect="1"/>
          </p:cNvPicPr>
          <p:nvPr/>
        </p:nvPicPr>
        <p:blipFill>
          <a:blip r:embed="rId4"/>
          <a:stretch>
            <a:fillRect/>
          </a:stretch>
        </p:blipFill>
        <p:spPr>
          <a:xfrm>
            <a:off x="457200" y="1058829"/>
            <a:ext cx="10896603" cy="2856969"/>
          </a:xfrm>
          <a:prstGeom prst="rect">
            <a:avLst/>
          </a:prstGeom>
          <a:noFill/>
          <a:ln cap="flat">
            <a:noFill/>
          </a:ln>
        </p:spPr>
      </p:pic>
      <p:pic>
        <p:nvPicPr>
          <p:cNvPr id="4" name="Espace réservé du contenu 6">
            <a:extLst>
              <a:ext uri="{FF2B5EF4-FFF2-40B4-BE49-F238E27FC236}">
                <a16:creationId xmlns:a16="http://schemas.microsoft.com/office/drawing/2014/main" id="{F89D47EB-8850-7CB8-9047-4AB9FC1E1C21}"/>
              </a:ext>
            </a:extLst>
          </p:cNvPr>
          <p:cNvPicPr>
            <a:picLocks noGrp="1" noChangeAspect="1"/>
          </p:cNvPicPr>
          <p:nvPr>
            <p:ph idx="1"/>
          </p:nvPr>
        </p:nvPicPr>
        <p:blipFill>
          <a:blip r:embed="rId5"/>
          <a:stretch>
            <a:fillRect/>
          </a:stretch>
        </p:blipFill>
        <p:spPr>
          <a:xfrm>
            <a:off x="376732" y="3915799"/>
            <a:ext cx="10977070" cy="2942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08F26A71-DA55-FCA1-3B8F-A788AED52258}"/>
              </a:ext>
            </a:extLst>
          </p:cNvPr>
          <p:cNvSpPr txBox="1">
            <a:spLocks noGrp="1"/>
          </p:cNvSpPr>
          <p:nvPr>
            <p:ph idx="1"/>
          </p:nvPr>
        </p:nvSpPr>
        <p:spPr>
          <a:xfrm>
            <a:off x="838203" y="1369204"/>
            <a:ext cx="11266166" cy="5248765"/>
          </a:xfrm>
        </p:spPr>
        <p:txBody>
          <a:bodyPr/>
          <a:lstStyle/>
          <a:p>
            <a:pPr lvl="0"/>
            <a:r>
              <a:rPr lang="fr-FR" b="1"/>
              <a:t>Dépistage organisé du CaP : </a:t>
            </a:r>
          </a:p>
          <a:p>
            <a:pPr marL="536579" lvl="0" indent="-273048">
              <a:buFont typeface="Calibri" pitchFamily="34"/>
              <a:buChar char="−"/>
            </a:pPr>
            <a:r>
              <a:rPr lang="fr-FR"/>
              <a:t>Rechercher la maladie de façon systématique dans une </a:t>
            </a:r>
            <a:r>
              <a:rPr lang="fr-FR" b="1">
                <a:solidFill>
                  <a:srgbClr val="C00000"/>
                </a:solidFill>
              </a:rPr>
              <a:t>population</a:t>
            </a:r>
            <a:r>
              <a:rPr lang="fr-FR"/>
              <a:t> asymptomatique. </a:t>
            </a:r>
          </a:p>
          <a:p>
            <a:pPr marL="536579" lvl="0" indent="-273048">
              <a:buFont typeface="Calibri" pitchFamily="34"/>
              <a:buChar char="−"/>
            </a:pPr>
            <a:r>
              <a:rPr lang="fr-FR"/>
              <a:t>↘ mortalité spécifique et métastases mais </a:t>
            </a:r>
            <a:r>
              <a:rPr lang="fr-FR">
                <a:latin typeface="Calibri" pitchFamily="34"/>
                <a:cs typeface="Calibri" pitchFamily="34"/>
              </a:rPr>
              <a:t>↗Diagnostic et surTRT </a:t>
            </a:r>
          </a:p>
          <a:p>
            <a:pPr marL="536579" lvl="0" indent="-273048">
              <a:buFont typeface="Calibri" pitchFamily="34"/>
              <a:buChar char="−"/>
            </a:pPr>
            <a:r>
              <a:rPr lang="fr-FR"/>
              <a:t>N’est pas recommandé </a:t>
            </a:r>
          </a:p>
          <a:p>
            <a:pPr marL="263520" lvl="0" indent="0">
              <a:buNone/>
            </a:pPr>
            <a:endParaRPr lang="fr-FR"/>
          </a:p>
          <a:p>
            <a:pPr marL="276221" lvl="0" indent="-276221"/>
            <a:r>
              <a:rPr lang="fr-FR" b="1">
                <a:cs typeface="Arial" pitchFamily="34"/>
              </a:rPr>
              <a:t>Détection précoce du CaP</a:t>
            </a:r>
            <a:r>
              <a:rPr lang="fr-FR">
                <a:cs typeface="Arial" pitchFamily="34"/>
              </a:rPr>
              <a:t> : consiste à rechercher la maladie chez un </a:t>
            </a:r>
            <a:r>
              <a:rPr lang="fr-FR" b="1">
                <a:solidFill>
                  <a:srgbClr val="C00000"/>
                </a:solidFill>
                <a:cs typeface="Arial" pitchFamily="34"/>
              </a:rPr>
              <a:t>patient</a:t>
            </a:r>
            <a:r>
              <a:rPr lang="fr-FR">
                <a:cs typeface="Arial" pitchFamily="34"/>
              </a:rPr>
              <a:t> asymptomatique considéré individuellement. </a:t>
            </a:r>
          </a:p>
          <a:p>
            <a:pPr marL="536579" lvl="0">
              <a:buFont typeface="Calibri" pitchFamily="34"/>
              <a:buChar char="−"/>
            </a:pPr>
            <a:r>
              <a:rPr lang="fr-FR">
                <a:cs typeface="Arial" pitchFamily="34"/>
              </a:rPr>
              <a:t>Approche individualisée basée sur l'Age, les ATCD et les préférences personnelles</a:t>
            </a:r>
          </a:p>
          <a:p>
            <a:pPr marL="536579" lvl="0" indent="-312733">
              <a:buFont typeface="Calibri" pitchFamily="34"/>
              <a:buChar char="−"/>
            </a:pPr>
            <a:endParaRPr lang="fr-FR"/>
          </a:p>
        </p:txBody>
      </p:sp>
      <p:sp>
        <p:nvSpPr>
          <p:cNvPr id="3" name="Titre 1">
            <a:extLst>
              <a:ext uri="{FF2B5EF4-FFF2-40B4-BE49-F238E27FC236}">
                <a16:creationId xmlns:a16="http://schemas.microsoft.com/office/drawing/2014/main" id="{115A550F-B9F1-5E1D-B589-B0BC0D916224}"/>
              </a:ext>
            </a:extLst>
          </p:cNvPr>
          <p:cNvSpPr txBox="1">
            <a:spLocks noGrp="1"/>
          </p:cNvSpPr>
          <p:nvPr>
            <p:ph type="title"/>
          </p:nvPr>
        </p:nvSpPr>
        <p:spPr>
          <a:xfrm>
            <a:off x="1495098" y="0"/>
            <a:ext cx="9354211" cy="1369204"/>
          </a:xfrm>
        </p:spPr>
        <p:txBody>
          <a:bodyPr/>
          <a:lstStyle/>
          <a:p>
            <a:pPr lvl="0"/>
            <a:r>
              <a:rPr lang="fr-FR">
                <a:solidFill>
                  <a:srgbClr val="2E75B6"/>
                </a:solidFill>
                <a:latin typeface="Britannic Bold" pitchFamily="34"/>
              </a:rPr>
              <a:t>Dépistage ou détection précoce ? </a:t>
            </a:r>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9A718-8469-C8EC-4D97-9F3599895A03}"/>
              </a:ext>
            </a:extLst>
          </p:cNvPr>
          <p:cNvSpPr txBox="1">
            <a:spLocks noGrp="1"/>
          </p:cNvSpPr>
          <p:nvPr>
            <p:ph type="title"/>
          </p:nvPr>
        </p:nvSpPr>
        <p:spPr>
          <a:xfrm>
            <a:off x="1495098" y="0"/>
            <a:ext cx="9354211" cy="1369204"/>
          </a:xfrm>
        </p:spPr>
        <p:txBody>
          <a:bodyPr/>
          <a:lstStyle/>
          <a:p>
            <a:pPr lvl="0"/>
            <a:r>
              <a:rPr lang="fr-FR">
                <a:solidFill>
                  <a:srgbClr val="2E75B6"/>
                </a:solidFill>
                <a:latin typeface="Britannic Bold" pitchFamily="34"/>
              </a:rPr>
              <a:t>Dépistage ou détection précoce ? </a:t>
            </a:r>
            <a:endParaRPr lang="fr-FR"/>
          </a:p>
        </p:txBody>
      </p:sp>
      <p:pic>
        <p:nvPicPr>
          <p:cNvPr id="3" name="Espace réservé du contenu 6">
            <a:extLst>
              <a:ext uri="{FF2B5EF4-FFF2-40B4-BE49-F238E27FC236}">
                <a16:creationId xmlns:a16="http://schemas.microsoft.com/office/drawing/2014/main" id="{E0C9E71C-0B88-6A21-835D-9922F4AA71D3}"/>
              </a:ext>
            </a:extLst>
          </p:cNvPr>
          <p:cNvPicPr>
            <a:picLocks noGrp="1" noChangeAspect="1"/>
          </p:cNvPicPr>
          <p:nvPr>
            <p:ph idx="1"/>
          </p:nvPr>
        </p:nvPicPr>
        <p:blipFill>
          <a:blip r:embed="rId3"/>
          <a:stretch>
            <a:fillRect/>
          </a:stretch>
        </p:blipFill>
        <p:spPr>
          <a:xfrm>
            <a:off x="2737192" y="1013091"/>
            <a:ext cx="6256324" cy="5696318"/>
          </a:xfrm>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7823</TotalTime>
  <Words>2556</Words>
  <Application>Microsoft Macintosh PowerPoint</Application>
  <PresentationFormat>Grand écran</PresentationFormat>
  <Paragraphs>298</Paragraphs>
  <Slides>37</Slides>
  <Notes>11</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37</vt:i4>
      </vt:variant>
    </vt:vector>
  </HeadingPairs>
  <TitlesOfParts>
    <vt:vector size="50" baseType="lpstr">
      <vt:lpstr>AdvTTb6c2036d.I</vt:lpstr>
      <vt:lpstr>AdvTTb6c2036d.I+20</vt:lpstr>
      <vt:lpstr>Arial</vt:lpstr>
      <vt:lpstr>BlinkMacSystemFont</vt:lpstr>
      <vt:lpstr>Britannic Bold</vt:lpstr>
      <vt:lpstr>Calibri</vt:lpstr>
      <vt:lpstr>Calibri Light</vt:lpstr>
      <vt:lpstr>Cambria</vt:lpstr>
      <vt:lpstr>Garamond</vt:lpstr>
      <vt:lpstr>Times New Roman</vt:lpstr>
      <vt:lpstr>Trebuchet MS</vt:lpstr>
      <vt:lpstr>Wingdings</vt:lpstr>
      <vt:lpstr>Thème Office</vt:lpstr>
      <vt:lpstr>Cancer de la prostate : Briser le tabou pour libérer la parole  </vt:lpstr>
      <vt:lpstr>Introduction : </vt:lpstr>
      <vt:lpstr>Comprendre le cancer de la prostate </vt:lpstr>
      <vt:lpstr>Le Fardeau du tabou </vt:lpstr>
      <vt:lpstr>Epidémiologie  </vt:lpstr>
      <vt:lpstr>Quels sont les facteurs de risque ?</vt:lpstr>
      <vt:lpstr>Génétique : </vt:lpstr>
      <vt:lpstr>Dépistage ou détection précoce ? </vt:lpstr>
      <vt:lpstr>Dépistage ou détection précoce ? </vt:lpstr>
      <vt:lpstr>Anatomo-pathologie : </vt:lpstr>
      <vt:lpstr>Diagnostic positif </vt:lpstr>
      <vt:lpstr>Diagnostic positif </vt:lpstr>
      <vt:lpstr>Diagnostic positif </vt:lpstr>
      <vt:lpstr>Diagnostic positif </vt:lpstr>
      <vt:lpstr>Diagnostic positif </vt:lpstr>
      <vt:lpstr>Diagnostic positif </vt:lpstr>
      <vt:lpstr>Diagnostic positif </vt:lpstr>
      <vt:lpstr>Diagnostic positif </vt:lpstr>
      <vt:lpstr>Présentation PowerPoint</vt:lpstr>
      <vt:lpstr>Anatomopathologie </vt:lpstr>
      <vt:lpstr>Anatomopathologie </vt:lpstr>
      <vt:lpstr>Bilan d’extension : </vt:lpstr>
      <vt:lpstr>Bilan d’extension : </vt:lpstr>
      <vt:lpstr>Classification TNM : </vt:lpstr>
      <vt:lpstr>Traitement : </vt:lpstr>
      <vt:lpstr>Traitement : </vt:lpstr>
      <vt:lpstr>Traitement : </vt:lpstr>
      <vt:lpstr>Traitement : </vt:lpstr>
      <vt:lpstr>Traitement : </vt:lpstr>
      <vt:lpstr>Traitement : </vt:lpstr>
      <vt:lpstr>Traitement : </vt:lpstr>
      <vt:lpstr>Traitement : </vt:lpstr>
      <vt:lpstr>Traitement : </vt:lpstr>
      <vt:lpstr>Traitement : </vt:lpstr>
      <vt:lpstr>Traitement des complications :  </vt:lpstr>
      <vt:lpstr>Pronostic :  </vt:lpstr>
      <vt:lpstr>Conclusion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de la prostate</dc:title>
  <dc:creator>HP</dc:creator>
  <cp:lastModifiedBy>dr.mohammedmrabti@gmail.com</cp:lastModifiedBy>
  <cp:revision>61</cp:revision>
  <dcterms:created xsi:type="dcterms:W3CDTF">2024-11-23T09:19:24Z</dcterms:created>
  <dcterms:modified xsi:type="dcterms:W3CDTF">2024-11-30T10:53:03Z</dcterms:modified>
</cp:coreProperties>
</file>